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rels" ContentType="application/vnd.openxmlformats-package.relationships+xml"/>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57" r:id="rId3"/>
    <p:sldId id="269" r:id="rId4"/>
    <p:sldId id="270" r:id="rId5"/>
    <p:sldId id="267" r:id="rId6"/>
    <p:sldId id="258" r:id="rId7"/>
    <p:sldId id="266" r:id="rId8"/>
    <p:sldId id="272" r:id="rId9"/>
    <p:sldId id="260" r:id="rId10"/>
    <p:sldId id="268" r:id="rId11"/>
    <p:sldId id="262" r:id="rId12"/>
    <p:sldId id="263" r:id="rId13"/>
    <p:sldId id="264" r:id="rId14"/>
    <p:sldId id="271" r:id="rId15"/>
    <p:sldId id="265"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36" autoAdjust="0"/>
  </p:normalViewPr>
  <p:slideViewPr>
    <p:cSldViewPr>
      <p:cViewPr varScale="1">
        <p:scale>
          <a:sx n="108" d="100"/>
          <a:sy n="108" d="100"/>
        </p:scale>
        <p:origin x="-148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8D1DD-93B0-4961-8665-D9522EB4859C}" type="datetimeFigureOut">
              <a:rPr lang="en-US" smtClean="0"/>
              <a:t>4/24/12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B0CD5-40DE-4039-ADFC-23E9F57E9979}" type="slidenum">
              <a:rPr lang="en-US" smtClean="0"/>
              <a:t>‹#›</a:t>
            </a:fld>
            <a:endParaRPr lang="en-US"/>
          </a:p>
        </p:txBody>
      </p:sp>
    </p:spTree>
    <p:extLst>
      <p:ext uri="{BB962C8B-B14F-4D97-AF65-F5344CB8AC3E}">
        <p14:creationId xmlns:p14="http://schemas.microsoft.com/office/powerpoint/2010/main" val="169149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designed for school leaders: Education</a:t>
            </a:r>
            <a:r>
              <a:rPr lang="en-US" baseline="0" dirty="0" smtClean="0"/>
              <a:t> Laws and Rights of Pregnant and Parenting Teens.  Created by, Elizabeth Lynch.</a:t>
            </a:r>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1</a:t>
            </a:fld>
            <a:endParaRPr lang="en-US"/>
          </a:p>
        </p:txBody>
      </p:sp>
    </p:spTree>
    <p:extLst>
      <p:ext uri="{BB962C8B-B14F-4D97-AF65-F5344CB8AC3E}">
        <p14:creationId xmlns:p14="http://schemas.microsoft.com/office/powerpoint/2010/main" val="120849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levels of prevention can include primary which is a level based to reach all students, a secondary level which would reach a group of students or a tertiary level fit for a specific individual.  Some districts may have all levels and some may only intervene on the primary or tertiary level.  To ensure positive mental health on a primary level, schools could do mandatory morning meetings.  This could be a time when all students participate with a peer or an adult and speak about their goals for the day considering their mental capability.  A secondary level could be this same intervention but only done with specific students who are more prone to mental health concerns.  The Tertiary level would be specific for one student, varying based on the student and their identified need.   Pregnant or parenting teens may show signs of anxiety or being overwhelmed due to their new responsibilities.  Lack of sleep or not having the skills to organize their time may leave them with low attendance or lack of being able to keep up with academic responsibilities.  The school nurse could be a valuable employee who is already in the building and could provide help to the teen.  According to the Journal of School Nursing,  school districts do very little to re-engage or retain these students, and many will downplay the complex realities of the teen mothers or pregnant teens.  The nurse can evaluate the teens for health concerns, and may ask them to describe their aspirations of school as well as the barriers they may have (</a:t>
            </a:r>
            <a:r>
              <a:rPr lang="en-US" baseline="0" dirty="0" err="1" smtClean="0"/>
              <a:t>SmithBattle</a:t>
            </a:r>
            <a:r>
              <a:rPr lang="en-US" baseline="0" dirty="0" smtClean="0"/>
              <a:t>, 2006).  The nurse can help the student access</a:t>
            </a:r>
            <a:r>
              <a:rPr lang="en-US" u="none" baseline="0" dirty="0" smtClean="0"/>
              <a:t> to </a:t>
            </a:r>
            <a:r>
              <a:rPr lang="en-US" baseline="0" dirty="0" smtClean="0"/>
              <a:t>resources within the school or community that may be helpful depending on the student’s need.  A mentoring teacher could be assigned to the student, if there is already a rapport built between the student and a teacher their could be weekly or daily meetings to help encourage the student with school work and help if it is needed. </a:t>
            </a:r>
            <a:endParaRPr lang="en-US" dirty="0" smtClean="0"/>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10</a:t>
            </a:fld>
            <a:endParaRPr lang="en-US"/>
          </a:p>
        </p:txBody>
      </p:sp>
    </p:spTree>
    <p:extLst>
      <p:ext uri="{BB962C8B-B14F-4D97-AF65-F5344CB8AC3E}">
        <p14:creationId xmlns:p14="http://schemas.microsoft.com/office/powerpoint/2010/main" val="285436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Alyssa</a:t>
            </a:r>
            <a:r>
              <a:rPr lang="en-US" baseline="0" dirty="0" smtClean="0"/>
              <a:t> is a 17 year old student who is in her junior year of high school and is due to have her first baby this summer.  She is wanting to return to school for her senior year but is not sure if she can do it.  Alyssa has made an appointment in the guidance office to speak with someone about her return to school and scheduling of her classes. The only support she gets is that they will “try” to get her core classes scheduled for the afternoon.  Alyssa feels overwhelmed and her baby hasn’t even arrived yet so she is deciding to stay home and “maybe” return to school after the baby is born.  The school suggests home schooling for the first few months and also lets her know that she will need a parent or guardian to sign her out of school if she is choosing to withdrawal from the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classic case that happens</a:t>
            </a:r>
            <a:r>
              <a:rPr lang="en-US" u="none" baseline="0" dirty="0" smtClean="0"/>
              <a:t> too </a:t>
            </a:r>
            <a:r>
              <a:rPr lang="en-US" baseline="0" dirty="0" smtClean="0"/>
              <a:t>often because school staff are too busy and unwilling to modify and adjust to help support and motivate pregnant teens in their districts.  As a school leader, you can help ensure that your staff </a:t>
            </a:r>
            <a:r>
              <a:rPr lang="en-US" u="none" baseline="0" dirty="0" smtClean="0"/>
              <a:t>are</a:t>
            </a:r>
            <a:r>
              <a:rPr lang="en-US" baseline="0" dirty="0" smtClean="0"/>
              <a:t> aware of this ongoing dilemma </a:t>
            </a:r>
            <a:r>
              <a:rPr lang="en-US" u="none" baseline="0" dirty="0" smtClean="0"/>
              <a:t>by  providing training that addresses</a:t>
            </a:r>
            <a:r>
              <a:rPr lang="en-US" baseline="0" dirty="0" smtClean="0"/>
              <a:t> how to work with teens to effectively increase graduation rates rather than contribute to dropout rates. </a:t>
            </a:r>
            <a:endParaRPr lang="en-US" dirty="0" smtClean="0"/>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11</a:t>
            </a:fld>
            <a:endParaRPr lang="en-US"/>
          </a:p>
        </p:txBody>
      </p:sp>
    </p:spTree>
    <p:extLst>
      <p:ext uri="{BB962C8B-B14F-4D97-AF65-F5344CB8AC3E}">
        <p14:creationId xmlns:p14="http://schemas.microsoft.com/office/powerpoint/2010/main" val="319794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Amber is a 16 year old sophomore</a:t>
            </a:r>
            <a:r>
              <a:rPr lang="en-US" baseline="0" dirty="0" smtClean="0"/>
              <a:t> in High school and is pregnant with her first child.  Amber is planning  on staying in school and is working on making a plan to return after her baby is born.  Amber has made an appointment with </a:t>
            </a:r>
            <a:r>
              <a:rPr lang="en-US" u="none" baseline="0" dirty="0" smtClean="0"/>
              <a:t>her </a:t>
            </a:r>
            <a:r>
              <a:rPr lang="en-US" baseline="0" dirty="0" smtClean="0"/>
              <a:t>guidance counselor and transition coordinator.  They have decided that for the first two months or 8 weeks, Amber will be home schooled. </a:t>
            </a:r>
            <a:r>
              <a:rPr lang="en-US" u="none" baseline="0" dirty="0" smtClean="0"/>
              <a:t>This means that </a:t>
            </a:r>
            <a:r>
              <a:rPr lang="en-US" baseline="0" dirty="0" smtClean="0"/>
              <a:t>she will have a teacher come to the house for about two hours a day and prep her on the current assignments in her core courses.  After the </a:t>
            </a:r>
            <a:r>
              <a:rPr lang="en-US" u="sng" baseline="0" dirty="0" smtClean="0"/>
              <a:t>i</a:t>
            </a:r>
            <a:r>
              <a:rPr lang="en-US" u="none" baseline="0" dirty="0" smtClean="0"/>
              <a:t>nitial </a:t>
            </a:r>
            <a:r>
              <a:rPr lang="en-US" baseline="0" dirty="0" smtClean="0"/>
              <a:t>8 weeks, Amber will return to school and have a schedule that is adaptive in such that her core courses will be scheduled for the morning but she will be able to meet with each teacher individual</a:t>
            </a:r>
            <a:r>
              <a:rPr lang="en-US" u="none" baseline="0" dirty="0" smtClean="0"/>
              <a:t>ly</a:t>
            </a:r>
            <a:r>
              <a:rPr lang="en-US" baseline="0" dirty="0" smtClean="0"/>
              <a:t> to work out due dates and assignments if she is late or misses any days due to her parenting responsibilities.  Amber feels confident in her abilities to do the work</a:t>
            </a:r>
            <a:r>
              <a:rPr lang="en-US" u="none" baseline="0" dirty="0" smtClean="0"/>
              <a:t> as </a:t>
            </a:r>
            <a:r>
              <a:rPr lang="en-US" baseline="0" dirty="0" smtClean="0"/>
              <a:t>both a mother and </a:t>
            </a:r>
            <a:r>
              <a:rPr lang="en-US" u="none" baseline="0" dirty="0" smtClean="0"/>
              <a:t>a student</a:t>
            </a:r>
            <a:r>
              <a:rPr lang="en-US" baseline="0" dirty="0" smtClean="0"/>
              <a:t>. She is successful and graduates with the help and support of the school staff and faculty. </a:t>
            </a:r>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12</a:t>
            </a:fld>
            <a:endParaRPr lang="en-US"/>
          </a:p>
        </p:txBody>
      </p:sp>
    </p:spTree>
    <p:extLst>
      <p:ext uri="{BB962C8B-B14F-4D97-AF65-F5344CB8AC3E}">
        <p14:creationId xmlns:p14="http://schemas.microsoft.com/office/powerpoint/2010/main" val="315884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in this slide, without supports a</a:t>
            </a:r>
            <a:r>
              <a:rPr lang="en-US" baseline="0" dirty="0" smtClean="0"/>
              <a:t> pregnant teen may  feel overwhelmed and uncertain about her options.  She may continue to feel undecided and this will lead to a lack of planning for her reentry into the school setting.  However,  if a teen feels supported by adults in the school who help reassure her she can do it and that the school will help her by addressing any issues such as scheduling and homework, the student is more likely to return.  The student and the school can begin to plan for the teen’s successful return and eventually graduation.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13</a:t>
            </a:fld>
            <a:endParaRPr lang="en-US"/>
          </a:p>
        </p:txBody>
      </p:sp>
    </p:spTree>
    <p:extLst>
      <p:ext uri="{BB962C8B-B14F-4D97-AF65-F5344CB8AC3E}">
        <p14:creationId xmlns:p14="http://schemas.microsoft.com/office/powerpoint/2010/main" val="204812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FAQs</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 can a school district send pregnant teens to another school just because they are pregnant?  Can a pregnant teen have a 504 plan?   How many excused absences can a pregnant or parenting teen have?     To answer these questions listen to the following quote form the </a:t>
            </a:r>
            <a:r>
              <a:rPr lang="en-US" sz="1200" b="1" kern="1200" dirty="0" smtClean="0">
                <a:solidFill>
                  <a:schemeClr val="tx1"/>
                </a:solidFill>
                <a:effectLst/>
                <a:latin typeface="+mn-lt"/>
                <a:ea typeface="+mn-ea"/>
                <a:cs typeface="+mn-cs"/>
              </a:rPr>
              <a:t>EQUAL EDUCATION OPPORTUNITY</a:t>
            </a:r>
            <a:r>
              <a:rPr lang="en-US" b="1" dirty="0" smtClean="0">
                <a:effectLst/>
              </a:rPr>
              <a:t> ACT: </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“every citizen of the United States</a:t>
            </a:r>
            <a:r>
              <a:rPr lang="en-US" dirty="0" smtClean="0">
                <a:effectLst/>
              </a:rPr>
              <a:t> </a:t>
            </a:r>
            <a:r>
              <a:rPr lang="en-US" sz="1200" kern="1200" dirty="0" smtClean="0">
                <a:solidFill>
                  <a:schemeClr val="tx1"/>
                </a:solidFill>
                <a:effectLst/>
                <a:latin typeface="+mn-lt"/>
                <a:ea typeface="+mn-ea"/>
                <a:cs typeface="+mn-cs"/>
              </a:rPr>
              <a:t>is to receive equal education opportunities. With regard to the citizens of Pennsylvania</a:t>
            </a:r>
            <a:r>
              <a:rPr lang="en-US" dirty="0" smtClean="0">
                <a:effectLst/>
              </a:rPr>
              <a:t> </a:t>
            </a:r>
            <a:r>
              <a:rPr lang="en-US" sz="1200" kern="1200" dirty="0" smtClean="0">
                <a:solidFill>
                  <a:schemeClr val="tx1"/>
                </a:solidFill>
                <a:effectLst/>
                <a:latin typeface="+mn-lt"/>
                <a:ea typeface="+mn-ea"/>
                <a:cs typeface="+mn-cs"/>
              </a:rPr>
              <a:t>, all persons residing in the Commonwealth between the ages of six and twenty-one are entitled to a free and full education in its public schools, and may not be excluded from the public schools nor from extracurricular activities because of being married or pregnant. To maintain the educational opportunities of pregnant or parenting students, programs may be designed to meet the special scheduling and curriculum needs of such students. Schools may offer, for instance, separate programs and special courses for pregnant or parenting students. These programs and courses, however, shall be voluntary and their instruction must be comparable to the curriculum provided to other students.” (Commonwealth of Pennsylvania, 2012).  So a school district</a:t>
            </a:r>
            <a:r>
              <a:rPr lang="en-US" sz="1200" kern="1200" baseline="0" dirty="0" smtClean="0">
                <a:solidFill>
                  <a:schemeClr val="tx1"/>
                </a:solidFill>
                <a:effectLst/>
                <a:latin typeface="+mn-lt"/>
                <a:ea typeface="+mn-ea"/>
                <a:cs typeface="+mn-cs"/>
              </a:rPr>
              <a:t> may not send a teen away just because they are pregnant unless the teen volunteers.  A pregnant teen can have a 504 Plan based on a temporary disablement if they are having complications with their pregnancy that is affecting their abilities in one or more life events.  There is no specific number of excused absences, however it is up to the discretion of the principals and teachers to determine the excuse and evidence and then present it to the school board for more specific procedures.</a:t>
            </a:r>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14</a:t>
            </a:fld>
            <a:endParaRPr lang="en-US"/>
          </a:p>
        </p:txBody>
      </p:sp>
    </p:spTree>
    <p:extLst>
      <p:ext uri="{BB962C8B-B14F-4D97-AF65-F5344CB8AC3E}">
        <p14:creationId xmlns:p14="http://schemas.microsoft.com/office/powerpoint/2010/main" val="1947508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t>
            </a:r>
            <a:r>
              <a:rPr lang="en-US" baseline="0" dirty="0" smtClean="0"/>
              <a:t> you can help, Implement and design a plan of action to use for students who are pregnant or parenting?  A generic plan that is easily adaptable but will work for a variety of students can be a simple solution </a:t>
            </a:r>
            <a:r>
              <a:rPr lang="en-US" u="none" baseline="0" dirty="0" smtClean="0"/>
              <a:t>to supporting and </a:t>
            </a:r>
            <a:r>
              <a:rPr lang="en-US" baseline="0" dirty="0" smtClean="0"/>
              <a:t>keeping the teen in school.  Plans can </a:t>
            </a:r>
            <a:r>
              <a:rPr lang="en-US" u="none" baseline="0" dirty="0" smtClean="0"/>
              <a:t>address: 1) </a:t>
            </a:r>
            <a:r>
              <a:rPr lang="en-US" baseline="0" dirty="0" smtClean="0"/>
              <a:t>how will I get to school if I miss the bus,2)  finishing and completing assignments on time even if I am missing school, and 3) how will I find the time.  If the school nurse or guidance counselor can sit and talk with the teen about these basic questions, the teen may feel more at ease and can begin planning for there dual responsibilities as a parent and a student. </a:t>
            </a:r>
            <a:endParaRPr lang="en-US" dirty="0" smtClean="0"/>
          </a:p>
          <a:p>
            <a:r>
              <a:rPr lang="en-US" dirty="0" smtClean="0"/>
              <a:t>You are the school leader, and You can make</a:t>
            </a:r>
            <a:r>
              <a:rPr lang="en-US" baseline="0" dirty="0" smtClean="0"/>
              <a:t> a difference for your district by following the laws and guidelines given in this presentation.  Thank You for listening I hope you have been educated and now you can educated others on this important topic. </a:t>
            </a:r>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15</a:t>
            </a:fld>
            <a:endParaRPr lang="en-US"/>
          </a:p>
        </p:txBody>
      </p:sp>
    </p:spTree>
    <p:extLst>
      <p:ext uri="{BB962C8B-B14F-4D97-AF65-F5344CB8AC3E}">
        <p14:creationId xmlns:p14="http://schemas.microsoft.com/office/powerpoint/2010/main" val="100795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16</a:t>
            </a:fld>
            <a:endParaRPr lang="en-US"/>
          </a:p>
        </p:txBody>
      </p:sp>
    </p:spTree>
    <p:extLst>
      <p:ext uri="{BB962C8B-B14F-4D97-AF65-F5344CB8AC3E}">
        <p14:creationId xmlns:p14="http://schemas.microsoft.com/office/powerpoint/2010/main" val="152363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presentation</a:t>
            </a:r>
            <a:r>
              <a:rPr lang="en-US" baseline="0" dirty="0" smtClean="0"/>
              <a:t> I will </a:t>
            </a:r>
            <a:r>
              <a:rPr lang="en-US" u="none" baseline="0" dirty="0" smtClean="0"/>
              <a:t>identify </a:t>
            </a:r>
            <a:r>
              <a:rPr lang="en-US" baseline="0" dirty="0" smtClean="0"/>
              <a:t>3 </a:t>
            </a:r>
            <a:r>
              <a:rPr lang="en-US" u="none" baseline="0" dirty="0" smtClean="0"/>
              <a:t>main objectives to enhance school leaders’ understanding of this issue</a:t>
            </a:r>
            <a:r>
              <a:rPr lang="en-US" baseline="0" dirty="0" smtClean="0"/>
              <a:t>.  The first objective is to understand the laws and rights of students who are pregnant and mothering.  The second objective is to understand how schools can build programs and implement supports that will increase attendance, achievement and overall mental health of  pregnant and mothering teens. The final objective is exposure to national statistics and a case study comparing the mental health of a pregnant student with supports and a pregnant student without supports within the school environment. </a:t>
            </a:r>
            <a:endParaRPr lang="en-US" dirty="0" smtClean="0"/>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2</a:t>
            </a:fld>
            <a:endParaRPr lang="en-US"/>
          </a:p>
        </p:txBody>
      </p:sp>
    </p:spTree>
    <p:extLst>
      <p:ext uri="{BB962C8B-B14F-4D97-AF65-F5344CB8AC3E}">
        <p14:creationId xmlns:p14="http://schemas.microsoft.com/office/powerpoint/2010/main" val="416470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the Nation</a:t>
            </a:r>
            <a:r>
              <a:rPr lang="en-US" baseline="0" dirty="0" smtClean="0"/>
              <a:t> Campaign to Prevent Teen and Unplanned Pregnancy website, mental health issues are more common in women who have unplanned pregnancies.  The statistics on this website state that teen pregnancy has declined, yet the US still has one of the highest rates of teen births. The US still has the highest teen pregnancy and birth rates of other comparable Western Nations.  One of the top reasons girls drop out of high school is due to pregnancy, and most teen moms will drop out before they turn 18.  </a:t>
            </a:r>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3</a:t>
            </a:fld>
            <a:endParaRPr lang="en-US"/>
          </a:p>
        </p:txBody>
      </p:sp>
    </p:spTree>
    <p:extLst>
      <p:ext uri="{BB962C8B-B14F-4D97-AF65-F5344CB8AC3E}">
        <p14:creationId xmlns:p14="http://schemas.microsoft.com/office/powerpoint/2010/main" val="215298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Mental Health  - With all of the pressures in becoming an adolescent and also becoming a parent, teen moms are at a higher risk level for experiencing mental health issues such as depression.  According to the statistics of the DCR (data, charts, research) after nine months from delivering a baby, of planned pregnancy versus unplanned, signs of depressive symptoms were 34% for mothers of planned pregnancies and 51% for mothers of unplanned pregnancies. This shows that there is a difference and more mothers suffer from depressive symptoms when dealing with unplanned pregnancies. </a:t>
            </a:r>
            <a:endParaRPr lang="en-US" dirty="0" smtClean="0"/>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4</a:t>
            </a:fld>
            <a:endParaRPr lang="en-US"/>
          </a:p>
        </p:txBody>
      </p:sp>
    </p:spTree>
    <p:extLst>
      <p:ext uri="{BB962C8B-B14F-4D97-AF65-F5344CB8AC3E}">
        <p14:creationId xmlns:p14="http://schemas.microsoft.com/office/powerpoint/2010/main" val="354291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main laws and</a:t>
            </a:r>
            <a:r>
              <a:rPr lang="en-US" baseline="0" dirty="0" smtClean="0"/>
              <a:t> rights I will be referring to during this presentation are Title IX and 504 Plans.  It is important for you and your staff to understand and become familiar with both of these. </a:t>
            </a:r>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5</a:t>
            </a:fld>
            <a:endParaRPr lang="en-US"/>
          </a:p>
        </p:txBody>
      </p:sp>
    </p:spTree>
    <p:extLst>
      <p:ext uri="{BB962C8B-B14F-4D97-AF65-F5344CB8AC3E}">
        <p14:creationId xmlns:p14="http://schemas.microsoft.com/office/powerpoint/2010/main" val="70433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Pillow (2006), </a:t>
            </a:r>
            <a:r>
              <a:rPr lang="en-US" i="1" dirty="0" smtClean="0"/>
              <a:t>Title IX</a:t>
            </a:r>
            <a:r>
              <a:rPr lang="en-US" i="1" baseline="0" dirty="0" smtClean="0"/>
              <a:t> – </a:t>
            </a:r>
            <a:r>
              <a:rPr lang="en-US" i="0" baseline="0" dirty="0" smtClean="0"/>
              <a:t>the federal law banning sex discrimination in schools -</a:t>
            </a:r>
            <a:r>
              <a:rPr lang="en-US" dirty="0" smtClean="0"/>
              <a:t> was passed in 1972 and implemented in 1975.</a:t>
            </a:r>
            <a:r>
              <a:rPr lang="en-US" baseline="0" dirty="0" smtClean="0"/>
              <a:t> This federal code states that schools must provide equal education access and opportunities for all students, including pregnant and mothering students.  [quote] “Title IX states that a recipient of federal funding shall not discriminate against any student, or exclude any student from its education program or activity, including any class or extracurricular activity, on the basis of such student’s pregnancy, childbirth, false pregnancy, termination of pregnancy, or recovery therefrom, unless the student requests voluntarily to participate in a separate portion of the program” [end quote]. This means that the student has the choice to attend a different program other than the home school and that the school can not expel the student or mandate that she attend a program.  The school is responsible for making sure the instructional program is the same or comparable to that offered to non-pregnant students.  So this means that if the student chooses to be home schooled, the school must acknowledge and supply the schooling.  If the school is not compliant then the school is responsible and could lose funding.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ways schools may violate this law is by denying the parent or pregnant teen an excused absence for pregnancy related doctor’s appointments, refusing to accept make up work, excluding them from school activities, or  pushing the option of career and technical schools. These are all illegal and yet they occur in schools and contribute to increased rates of dropout. </a:t>
            </a:r>
            <a:endParaRPr lang="en-US" dirty="0" smtClean="0"/>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6</a:t>
            </a:fld>
            <a:endParaRPr lang="en-US"/>
          </a:p>
        </p:txBody>
      </p:sp>
    </p:spTree>
    <p:extLst>
      <p:ext uri="{BB962C8B-B14F-4D97-AF65-F5344CB8AC3E}">
        <p14:creationId xmlns:p14="http://schemas.microsoft.com/office/powerpoint/2010/main" val="247961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qualify</a:t>
            </a:r>
            <a:r>
              <a:rPr lang="en-US" sz="1200" kern="1200" baseline="0" dirty="0" smtClean="0">
                <a:solidFill>
                  <a:schemeClr val="tx1"/>
                </a:solidFill>
                <a:effectLst/>
                <a:latin typeface="+mn-lt"/>
                <a:ea typeface="+mn-ea"/>
                <a:cs typeface="+mn-cs"/>
              </a:rPr>
              <a:t> a student</a:t>
            </a:r>
            <a:r>
              <a:rPr lang="en-US" sz="1200" kern="1200" dirty="0" smtClean="0">
                <a:solidFill>
                  <a:schemeClr val="tx1"/>
                </a:solidFill>
                <a:effectLst/>
                <a:latin typeface="+mn-lt"/>
                <a:ea typeface="+mn-ea"/>
                <a:cs typeface="+mn-cs"/>
              </a:rPr>
              <a:t> for Section 504 Plans: A student must be determined, as a result of an evaluation, to have a “physical or mental impairment” that “substantially limits one or more major life activities.” 29 USC 705(20)(b). A pregnant teen may qualify</a:t>
            </a:r>
            <a:r>
              <a:rPr lang="en-US" sz="1200" kern="1200" baseline="0" dirty="0" smtClean="0">
                <a:solidFill>
                  <a:schemeClr val="tx1"/>
                </a:solidFill>
                <a:effectLst/>
                <a:latin typeface="+mn-lt"/>
                <a:ea typeface="+mn-ea"/>
                <a:cs typeface="+mn-cs"/>
              </a:rPr>
              <a:t> as</a:t>
            </a:r>
            <a:r>
              <a:rPr lang="en-US" sz="1200" kern="1200" dirty="0" smtClean="0">
                <a:solidFill>
                  <a:schemeClr val="tx1"/>
                </a:solidFill>
                <a:effectLst/>
                <a:latin typeface="+mn-lt"/>
                <a:ea typeface="+mn-ea"/>
                <a:cs typeface="+mn-cs"/>
              </a:rPr>
              <a:t>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 with a temporary health condition that would</a:t>
            </a:r>
            <a:r>
              <a:rPr lang="en-US" sz="1200" kern="1200" baseline="0" dirty="0" smtClean="0">
                <a:solidFill>
                  <a:schemeClr val="tx1"/>
                </a:solidFill>
                <a:effectLst/>
                <a:latin typeface="+mn-lt"/>
                <a:ea typeface="+mn-ea"/>
                <a:cs typeface="+mn-cs"/>
              </a:rPr>
              <a:t> follow a 504 Plan. The temporary condition</a:t>
            </a:r>
            <a:r>
              <a:rPr lang="en-US" sz="1200" kern="1200" dirty="0" smtClean="0">
                <a:solidFill>
                  <a:schemeClr val="tx1"/>
                </a:solidFill>
                <a:effectLst/>
                <a:latin typeface="+mn-lt"/>
                <a:ea typeface="+mn-ea"/>
                <a:cs typeface="+mn-cs"/>
              </a:rPr>
              <a:t> is so severe that it substantially limits one or more of the student’s major life activities for an extended period of time may qualify as a disabled student under Section 504. </a:t>
            </a:r>
            <a:r>
              <a:rPr lang="en-US" sz="1200" u="none" kern="1200" dirty="0" smtClean="0">
                <a:solidFill>
                  <a:schemeClr val="tx1"/>
                </a:solidFill>
                <a:effectLst/>
                <a:latin typeface="+mn-lt"/>
                <a:ea typeface="+mn-ea"/>
                <a:cs typeface="+mn-cs"/>
              </a:rPr>
              <a:t> For example, though pregnancy is not generally considered a disability under Section 504, a district may determine that a pregnant student, who cannot attend school for several months due to pregnancy-related complications, is disabled under Section 504.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7</a:t>
            </a:fld>
            <a:endParaRPr lang="en-US"/>
          </a:p>
        </p:txBody>
      </p:sp>
    </p:spTree>
    <p:extLst>
      <p:ext uri="{BB962C8B-B14F-4D97-AF65-F5344CB8AC3E}">
        <p14:creationId xmlns:p14="http://schemas.microsoft.com/office/powerpoint/2010/main" val="320844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link at</a:t>
            </a:r>
            <a:r>
              <a:rPr lang="en-US" baseline="0" dirty="0" smtClean="0"/>
              <a:t> the top of this slide is a basic education circular providing information about pregnant and parenting teens.  </a:t>
            </a:r>
            <a:r>
              <a:rPr lang="en-US" dirty="0" smtClean="0"/>
              <a:t>Visit</a:t>
            </a:r>
            <a:r>
              <a:rPr lang="en-US" baseline="0" dirty="0" smtClean="0"/>
              <a:t> this website for all the information regarding the rights and laws of pregnant and parenting teens attendance issues. The information ranges from exceptions of attendance requirements through homebound instruction timelines.  The district also has the right to excuse absences with the appropriate documentation or evidence for the absence.  The district may deliver homebound instruction and the teens has the right to receive up to six weeks after the birth of their child to receive the instruction.  More information such as the Guidelines for pregnant and parenting teens attendance are available on this website as well. </a:t>
            </a:r>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8</a:t>
            </a:fld>
            <a:endParaRPr lang="en-US"/>
          </a:p>
        </p:txBody>
      </p:sp>
    </p:spTree>
    <p:extLst>
      <p:ext uri="{BB962C8B-B14F-4D97-AF65-F5344CB8AC3E}">
        <p14:creationId xmlns:p14="http://schemas.microsoft.com/office/powerpoint/2010/main" val="148854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should have a</a:t>
            </a:r>
            <a:r>
              <a:rPr lang="en-US" baseline="0" dirty="0" smtClean="0"/>
              <a:t> </a:t>
            </a:r>
            <a:r>
              <a:rPr lang="en-US" dirty="0" smtClean="0"/>
              <a:t>choice</a:t>
            </a:r>
            <a:r>
              <a:rPr lang="en-US" baseline="0" dirty="0" smtClean="0"/>
              <a:t> on if they should continue education with appropriate modifications in the regular school setting of the home district or if they would like to attend an alternative placement specific for their situation.  According to Title IX, the school is responsible to ensure the student is getting an equal education regardless of the place the education is happening. </a:t>
            </a:r>
            <a:r>
              <a:rPr lang="en-US" u="none" baseline="0" dirty="0" smtClean="0"/>
              <a:t>This means providing any necessary accommodations.  </a:t>
            </a:r>
            <a:r>
              <a:rPr lang="en-US" baseline="0" dirty="0" smtClean="0"/>
              <a:t>Most school districts may have prevention programs all ready set up to help with mental health issues</a:t>
            </a:r>
            <a:endParaRPr lang="en-US" dirty="0"/>
          </a:p>
        </p:txBody>
      </p:sp>
      <p:sp>
        <p:nvSpPr>
          <p:cNvPr id="4" name="Slide Number Placeholder 3"/>
          <p:cNvSpPr>
            <a:spLocks noGrp="1"/>
          </p:cNvSpPr>
          <p:nvPr>
            <p:ph type="sldNum" sz="quarter" idx="10"/>
          </p:nvPr>
        </p:nvSpPr>
        <p:spPr/>
        <p:txBody>
          <a:bodyPr/>
          <a:lstStyle/>
          <a:p>
            <a:fld id="{496B0CD5-40DE-4039-ADFC-23E9F57E9979}" type="slidenum">
              <a:rPr lang="en-US" smtClean="0"/>
              <a:t>9</a:t>
            </a:fld>
            <a:endParaRPr lang="en-US"/>
          </a:p>
        </p:txBody>
      </p:sp>
    </p:spTree>
    <p:extLst>
      <p:ext uri="{BB962C8B-B14F-4D97-AF65-F5344CB8AC3E}">
        <p14:creationId xmlns:p14="http://schemas.microsoft.com/office/powerpoint/2010/main" val="165710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897B25A-1831-498B-A6C9-ADFDFD2DEB0E}" type="datetime1">
              <a:rPr lang="en-US" smtClean="0"/>
              <a:t>4/24/12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Copyright 2012 E.R. Lynch</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1C614DB-AB83-4AA7-A9BD-69F46CDF7A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E6EE09-BB09-4217-A5E0-EBD5CCF51E31}" type="datetime1">
              <a:rPr lang="en-US" smtClean="0"/>
              <a:t>4/24/12</a:t>
            </a:fld>
            <a:endParaRPr lang="en-US"/>
          </a:p>
        </p:txBody>
      </p:sp>
      <p:sp>
        <p:nvSpPr>
          <p:cNvPr id="5" name="Footer Placeholder 4"/>
          <p:cNvSpPr>
            <a:spLocks noGrp="1"/>
          </p:cNvSpPr>
          <p:nvPr>
            <p:ph type="ftr" sz="quarter" idx="11"/>
          </p:nvPr>
        </p:nvSpPr>
        <p:spPr/>
        <p:txBody>
          <a:bodyPr/>
          <a:lstStyle>
            <a:extLst/>
          </a:lstStyle>
          <a:p>
            <a:r>
              <a:rPr lang="en-US" smtClean="0"/>
              <a:t>Copyright 2012 E.R. Lynch</a:t>
            </a:r>
            <a:endParaRPr lang="en-US"/>
          </a:p>
        </p:txBody>
      </p:sp>
      <p:sp>
        <p:nvSpPr>
          <p:cNvPr id="6" name="Slide Number Placeholder 5"/>
          <p:cNvSpPr>
            <a:spLocks noGrp="1"/>
          </p:cNvSpPr>
          <p:nvPr>
            <p:ph type="sldNum" sz="quarter" idx="12"/>
          </p:nvPr>
        </p:nvSpPr>
        <p:spPr/>
        <p:txBody>
          <a:bodyPr/>
          <a:lstStyle>
            <a:extLst/>
          </a:lstStyle>
          <a:p>
            <a:fld id="{11C614DB-AB83-4AA7-A9BD-69F46CDF7A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262015-4225-49A8-B682-82BCD8D50F4E}" type="datetime1">
              <a:rPr lang="en-US" smtClean="0"/>
              <a:t>4/24/12</a:t>
            </a:fld>
            <a:endParaRPr lang="en-US"/>
          </a:p>
        </p:txBody>
      </p:sp>
      <p:sp>
        <p:nvSpPr>
          <p:cNvPr id="5" name="Footer Placeholder 4"/>
          <p:cNvSpPr>
            <a:spLocks noGrp="1"/>
          </p:cNvSpPr>
          <p:nvPr>
            <p:ph type="ftr" sz="quarter" idx="11"/>
          </p:nvPr>
        </p:nvSpPr>
        <p:spPr/>
        <p:txBody>
          <a:bodyPr/>
          <a:lstStyle>
            <a:extLst/>
          </a:lstStyle>
          <a:p>
            <a:r>
              <a:rPr lang="en-US" smtClean="0"/>
              <a:t>Copyright 2012 E.R. Lynch</a:t>
            </a:r>
            <a:endParaRPr lang="en-US"/>
          </a:p>
        </p:txBody>
      </p:sp>
      <p:sp>
        <p:nvSpPr>
          <p:cNvPr id="6" name="Slide Number Placeholder 5"/>
          <p:cNvSpPr>
            <a:spLocks noGrp="1"/>
          </p:cNvSpPr>
          <p:nvPr>
            <p:ph type="sldNum" sz="quarter" idx="12"/>
          </p:nvPr>
        </p:nvSpPr>
        <p:spPr/>
        <p:txBody>
          <a:bodyPr/>
          <a:lstStyle>
            <a:extLst/>
          </a:lstStyle>
          <a:p>
            <a:fld id="{11C614DB-AB83-4AA7-A9BD-69F46CDF7A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49279A-93BD-427D-BBC9-F8524FD7CAD9}" type="datetime1">
              <a:rPr lang="en-US" smtClean="0"/>
              <a:t>4/24/12</a:t>
            </a:fld>
            <a:endParaRPr lang="en-US"/>
          </a:p>
        </p:txBody>
      </p:sp>
      <p:sp>
        <p:nvSpPr>
          <p:cNvPr id="5" name="Footer Placeholder 4"/>
          <p:cNvSpPr>
            <a:spLocks noGrp="1"/>
          </p:cNvSpPr>
          <p:nvPr>
            <p:ph type="ftr" sz="quarter" idx="11"/>
          </p:nvPr>
        </p:nvSpPr>
        <p:spPr/>
        <p:txBody>
          <a:bodyPr/>
          <a:lstStyle>
            <a:extLst/>
          </a:lstStyle>
          <a:p>
            <a:r>
              <a:rPr lang="en-US" smtClean="0"/>
              <a:t>Copyright 2012 E.R. Lynch</a:t>
            </a:r>
            <a:endParaRPr lang="en-US"/>
          </a:p>
        </p:txBody>
      </p:sp>
      <p:sp>
        <p:nvSpPr>
          <p:cNvPr id="6" name="Slide Number Placeholder 5"/>
          <p:cNvSpPr>
            <a:spLocks noGrp="1"/>
          </p:cNvSpPr>
          <p:nvPr>
            <p:ph type="sldNum" sz="quarter" idx="12"/>
          </p:nvPr>
        </p:nvSpPr>
        <p:spPr/>
        <p:txBody>
          <a:bodyPr/>
          <a:lstStyle>
            <a:extLst/>
          </a:lstStyle>
          <a:p>
            <a:fld id="{11C614DB-AB83-4AA7-A9BD-69F46CDF7A1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4529D4-B055-4E04-B26B-4C13A2638064}" type="datetime1">
              <a:rPr lang="en-US" smtClean="0"/>
              <a:t>4/24/12</a:t>
            </a:fld>
            <a:endParaRPr lang="en-US"/>
          </a:p>
        </p:txBody>
      </p:sp>
      <p:sp>
        <p:nvSpPr>
          <p:cNvPr id="5" name="Footer Placeholder 4"/>
          <p:cNvSpPr>
            <a:spLocks noGrp="1"/>
          </p:cNvSpPr>
          <p:nvPr>
            <p:ph type="ftr" sz="quarter" idx="11"/>
          </p:nvPr>
        </p:nvSpPr>
        <p:spPr/>
        <p:txBody>
          <a:bodyPr/>
          <a:lstStyle>
            <a:extLst/>
          </a:lstStyle>
          <a:p>
            <a:r>
              <a:rPr lang="en-US" smtClean="0"/>
              <a:t>Copyright 2012 E.R. Lynch</a:t>
            </a:r>
            <a:endParaRPr lang="en-US"/>
          </a:p>
        </p:txBody>
      </p:sp>
      <p:sp>
        <p:nvSpPr>
          <p:cNvPr id="6" name="Slide Number Placeholder 5"/>
          <p:cNvSpPr>
            <a:spLocks noGrp="1"/>
          </p:cNvSpPr>
          <p:nvPr>
            <p:ph type="sldNum" sz="quarter" idx="12"/>
          </p:nvPr>
        </p:nvSpPr>
        <p:spPr/>
        <p:txBody>
          <a:bodyPr/>
          <a:lstStyle>
            <a:extLst/>
          </a:lstStyle>
          <a:p>
            <a:fld id="{11C614DB-AB83-4AA7-A9BD-69F46CDF7A1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DCDDE2-252D-4FA0-A603-90D361FFDAF9}" type="datetime1">
              <a:rPr lang="en-US" smtClean="0"/>
              <a:t>4/24/12</a:t>
            </a:fld>
            <a:endParaRPr lang="en-US"/>
          </a:p>
        </p:txBody>
      </p:sp>
      <p:sp>
        <p:nvSpPr>
          <p:cNvPr id="6" name="Footer Placeholder 5"/>
          <p:cNvSpPr>
            <a:spLocks noGrp="1"/>
          </p:cNvSpPr>
          <p:nvPr>
            <p:ph type="ftr" sz="quarter" idx="11"/>
          </p:nvPr>
        </p:nvSpPr>
        <p:spPr/>
        <p:txBody>
          <a:bodyPr/>
          <a:lstStyle>
            <a:extLst/>
          </a:lstStyle>
          <a:p>
            <a:r>
              <a:rPr lang="en-US" smtClean="0"/>
              <a:t>Copyright 2012 E.R. Lynch</a:t>
            </a:r>
            <a:endParaRPr lang="en-US"/>
          </a:p>
        </p:txBody>
      </p:sp>
      <p:sp>
        <p:nvSpPr>
          <p:cNvPr id="7" name="Slide Number Placeholder 6"/>
          <p:cNvSpPr>
            <a:spLocks noGrp="1"/>
          </p:cNvSpPr>
          <p:nvPr>
            <p:ph type="sldNum" sz="quarter" idx="12"/>
          </p:nvPr>
        </p:nvSpPr>
        <p:spPr/>
        <p:txBody>
          <a:bodyPr/>
          <a:lstStyle>
            <a:extLst/>
          </a:lstStyle>
          <a:p>
            <a:fld id="{11C614DB-AB83-4AA7-A9BD-69F46CDF7A1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14C9E38-F374-4A47-B620-B19CA4098197}" type="datetime1">
              <a:rPr lang="en-US" smtClean="0"/>
              <a:t>4/24/12</a:t>
            </a:fld>
            <a:endParaRPr lang="en-US"/>
          </a:p>
        </p:txBody>
      </p:sp>
      <p:sp>
        <p:nvSpPr>
          <p:cNvPr id="8" name="Footer Placeholder 7"/>
          <p:cNvSpPr>
            <a:spLocks noGrp="1"/>
          </p:cNvSpPr>
          <p:nvPr>
            <p:ph type="ftr" sz="quarter" idx="11"/>
          </p:nvPr>
        </p:nvSpPr>
        <p:spPr/>
        <p:txBody>
          <a:bodyPr/>
          <a:lstStyle>
            <a:extLst/>
          </a:lstStyle>
          <a:p>
            <a:r>
              <a:rPr lang="en-US" smtClean="0"/>
              <a:t>Copyright 2012 E.R. Lynch</a:t>
            </a:r>
            <a:endParaRPr lang="en-US"/>
          </a:p>
        </p:txBody>
      </p:sp>
      <p:sp>
        <p:nvSpPr>
          <p:cNvPr id="9" name="Slide Number Placeholder 8"/>
          <p:cNvSpPr>
            <a:spLocks noGrp="1"/>
          </p:cNvSpPr>
          <p:nvPr>
            <p:ph type="sldNum" sz="quarter" idx="12"/>
          </p:nvPr>
        </p:nvSpPr>
        <p:spPr/>
        <p:txBody>
          <a:bodyPr/>
          <a:lstStyle>
            <a:extLst/>
          </a:lstStyle>
          <a:p>
            <a:fld id="{11C614DB-AB83-4AA7-A9BD-69F46CDF7A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A63FAE1-3236-407F-A01D-00C7FD339DBC}" type="datetime1">
              <a:rPr lang="en-US" smtClean="0"/>
              <a:t>4/24/12</a:t>
            </a:fld>
            <a:endParaRPr lang="en-US"/>
          </a:p>
        </p:txBody>
      </p:sp>
      <p:sp>
        <p:nvSpPr>
          <p:cNvPr id="4" name="Footer Placeholder 3"/>
          <p:cNvSpPr>
            <a:spLocks noGrp="1"/>
          </p:cNvSpPr>
          <p:nvPr>
            <p:ph type="ftr" sz="quarter" idx="11"/>
          </p:nvPr>
        </p:nvSpPr>
        <p:spPr/>
        <p:txBody>
          <a:bodyPr/>
          <a:lstStyle>
            <a:extLst/>
          </a:lstStyle>
          <a:p>
            <a:r>
              <a:rPr lang="en-US" smtClean="0"/>
              <a:t>Copyright 2012 E.R. Lynch</a:t>
            </a:r>
            <a:endParaRPr lang="en-US"/>
          </a:p>
        </p:txBody>
      </p:sp>
      <p:sp>
        <p:nvSpPr>
          <p:cNvPr id="5" name="Slide Number Placeholder 4"/>
          <p:cNvSpPr>
            <a:spLocks noGrp="1"/>
          </p:cNvSpPr>
          <p:nvPr>
            <p:ph type="sldNum" sz="quarter" idx="12"/>
          </p:nvPr>
        </p:nvSpPr>
        <p:spPr/>
        <p:txBody>
          <a:bodyPr/>
          <a:lstStyle>
            <a:extLst/>
          </a:lstStyle>
          <a:p>
            <a:fld id="{11C614DB-AB83-4AA7-A9BD-69F46CDF7A1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6D5241-9075-4387-8663-33AF8C8E8FEC}" type="datetime1">
              <a:rPr lang="en-US" smtClean="0"/>
              <a:t>4/24/12</a:t>
            </a:fld>
            <a:endParaRPr lang="en-US"/>
          </a:p>
        </p:txBody>
      </p:sp>
      <p:sp>
        <p:nvSpPr>
          <p:cNvPr id="3" name="Footer Placeholder 2"/>
          <p:cNvSpPr>
            <a:spLocks noGrp="1"/>
          </p:cNvSpPr>
          <p:nvPr>
            <p:ph type="ftr" sz="quarter" idx="11"/>
          </p:nvPr>
        </p:nvSpPr>
        <p:spPr/>
        <p:txBody>
          <a:bodyPr/>
          <a:lstStyle>
            <a:extLst/>
          </a:lstStyle>
          <a:p>
            <a:r>
              <a:rPr lang="en-US" smtClean="0"/>
              <a:t>Copyright 2012 E.R. Lynch</a:t>
            </a:r>
            <a:endParaRPr lang="en-US"/>
          </a:p>
        </p:txBody>
      </p:sp>
      <p:sp>
        <p:nvSpPr>
          <p:cNvPr id="4" name="Slide Number Placeholder 3"/>
          <p:cNvSpPr>
            <a:spLocks noGrp="1"/>
          </p:cNvSpPr>
          <p:nvPr>
            <p:ph type="sldNum" sz="quarter" idx="12"/>
          </p:nvPr>
        </p:nvSpPr>
        <p:spPr/>
        <p:txBody>
          <a:bodyPr/>
          <a:lstStyle>
            <a:extLst/>
          </a:lstStyle>
          <a:p>
            <a:fld id="{11C614DB-AB83-4AA7-A9BD-69F46CDF7A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7959D80-7A3A-4E10-9CA5-DF4CDBF543DD}" type="datetime1">
              <a:rPr lang="en-US" smtClean="0"/>
              <a:t>4/24/12</a:t>
            </a:fld>
            <a:endParaRPr lang="en-US"/>
          </a:p>
        </p:txBody>
      </p:sp>
      <p:sp>
        <p:nvSpPr>
          <p:cNvPr id="6" name="Footer Placeholder 5"/>
          <p:cNvSpPr>
            <a:spLocks noGrp="1"/>
          </p:cNvSpPr>
          <p:nvPr>
            <p:ph type="ftr" sz="quarter" idx="11"/>
          </p:nvPr>
        </p:nvSpPr>
        <p:spPr/>
        <p:txBody>
          <a:bodyPr/>
          <a:lstStyle>
            <a:extLst/>
          </a:lstStyle>
          <a:p>
            <a:r>
              <a:rPr lang="en-US" smtClean="0"/>
              <a:t>Copyright 2012 E.R. Lynch</a:t>
            </a:r>
            <a:endParaRPr lang="en-US"/>
          </a:p>
        </p:txBody>
      </p:sp>
      <p:sp>
        <p:nvSpPr>
          <p:cNvPr id="7" name="Slide Number Placeholder 6"/>
          <p:cNvSpPr>
            <a:spLocks noGrp="1"/>
          </p:cNvSpPr>
          <p:nvPr>
            <p:ph type="sldNum" sz="quarter" idx="12"/>
          </p:nvPr>
        </p:nvSpPr>
        <p:spPr/>
        <p:txBody>
          <a:bodyPr/>
          <a:lstStyle>
            <a:extLst/>
          </a:lstStyle>
          <a:p>
            <a:fld id="{11C614DB-AB83-4AA7-A9BD-69F46CDF7A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7D09A27-86A5-4ABC-BE8F-BAC11C078925}" type="datetime1">
              <a:rPr lang="en-US" smtClean="0"/>
              <a:t>4/24/12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Copyright 2012 E.R. Lynch</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1C614DB-AB83-4AA7-A9BD-69F46CDF7A1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FDDEBF-68A2-4C0D-8553-91B7A9B423AF}" type="datetime1">
              <a:rPr lang="en-US" smtClean="0"/>
              <a:t>4/24/12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Copyright 2012 E.R. Lynch</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C614DB-AB83-4AA7-A9BD-69F46CDF7A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2.png"/><Relationship Id="rId1" Type="http://schemas.microsoft.com/office/2007/relationships/media" Target="../media/media10.wav"/><Relationship Id="rId2" Type="http://schemas.openxmlformats.org/officeDocument/2006/relationships/audio" Target="../media/media10.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7.wmf"/><Relationship Id="rId6" Type="http://schemas.openxmlformats.org/officeDocument/2006/relationships/image" Target="../media/image2.png"/><Relationship Id="rId1" Type="http://schemas.microsoft.com/office/2007/relationships/media" Target="../media/media11.wav"/><Relationship Id="rId2" Type="http://schemas.openxmlformats.org/officeDocument/2006/relationships/audio" Target="../media/media1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12.xml"/><Relationship Id="rId5" Type="http://schemas.openxmlformats.org/officeDocument/2006/relationships/image" Target="../media/image8.jpeg"/><Relationship Id="rId6" Type="http://schemas.openxmlformats.org/officeDocument/2006/relationships/image" Target="../media/image2.png"/><Relationship Id="rId1" Type="http://schemas.microsoft.com/office/2007/relationships/media" Target="../media/media12.wav"/><Relationship Id="rId2" Type="http://schemas.openxmlformats.org/officeDocument/2006/relationships/audio" Target="../media/media12.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13.xml"/><Relationship Id="rId5" Type="http://schemas.openxmlformats.org/officeDocument/2006/relationships/image" Target="../media/image2.png"/><Relationship Id="rId1" Type="http://schemas.microsoft.com/office/2007/relationships/media" Target="../media/media13.wav"/><Relationship Id="rId2" Type="http://schemas.openxmlformats.org/officeDocument/2006/relationships/audio" Target="../media/media13.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2.png"/><Relationship Id="rId1" Type="http://schemas.microsoft.com/office/2007/relationships/media" Target="../media/media14.wav"/><Relationship Id="rId2" Type="http://schemas.openxmlformats.org/officeDocument/2006/relationships/audio" Target="../media/media14.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2.png"/><Relationship Id="rId1" Type="http://schemas.microsoft.com/office/2007/relationships/media" Target="../media/media15.wav"/><Relationship Id="rId2" Type="http://schemas.openxmlformats.org/officeDocument/2006/relationships/audio" Target="../media/media15.wav"/></Relationships>
</file>

<file path=ppt/slides/_rels/slide16.xml.rels><?xml version="1.0" encoding="UTF-8" standalone="yes"?>
<Relationships xmlns="http://schemas.openxmlformats.org/package/2006/relationships"><Relationship Id="rId3" Type="http://schemas.openxmlformats.org/officeDocument/2006/relationships/hyperlink" Target="http://www.portal.state.pa.us/portal/server.pt/community/" TargetMode="External"/><Relationship Id="rId4" Type="http://schemas.openxmlformats.org/officeDocument/2006/relationships/hyperlink" Target="http://www.thenationalcampaign.org/why-"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3.png"/><Relationship Id="rId6" Type="http://schemas.openxmlformats.org/officeDocument/2006/relationships/image" Target="../media/image2.png"/><Relationship Id="rId1" Type="http://schemas.microsoft.com/office/2007/relationships/media" Target="../media/media2.wav"/><Relationship Id="rId2" Type="http://schemas.openxmlformats.org/officeDocument/2006/relationships/audio" Target="../media/media2.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2.png"/><Relationship Id="rId1" Type="http://schemas.microsoft.com/office/2007/relationships/media" Target="../media/media3.wav"/><Relationship Id="rId2" Type="http://schemas.openxmlformats.org/officeDocument/2006/relationships/audio" Target="../media/media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4.wmf"/><Relationship Id="rId6" Type="http://schemas.openxmlformats.org/officeDocument/2006/relationships/image" Target="../media/image2.png"/><Relationship Id="rId1" Type="http://schemas.microsoft.com/office/2007/relationships/media" Target="../media/media4.wav"/><Relationship Id="rId2"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5.wmf"/><Relationship Id="rId6" Type="http://schemas.openxmlformats.org/officeDocument/2006/relationships/image" Target="../media/image2.png"/><Relationship Id="rId1" Type="http://schemas.microsoft.com/office/2007/relationships/media" Target="../media/media5.wav"/><Relationship Id="rId2" Type="http://schemas.openxmlformats.org/officeDocument/2006/relationships/audio" Target="../media/media5.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6.png"/><Relationship Id="rId6" Type="http://schemas.openxmlformats.org/officeDocument/2006/relationships/image" Target="../media/image2.png"/><Relationship Id="rId1" Type="http://schemas.microsoft.com/office/2007/relationships/media" Target="../media/media6.wav"/><Relationship Id="rId2" Type="http://schemas.openxmlformats.org/officeDocument/2006/relationships/audio" Target="../media/media6.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2.png"/><Relationship Id="rId1" Type="http://schemas.microsoft.com/office/2007/relationships/media" Target="../media/media7.wav"/><Relationship Id="rId2" Type="http://schemas.openxmlformats.org/officeDocument/2006/relationships/audio" Target="../media/media7.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hyperlink" Target="http://www.portal.state.pa.us/portal/server.pt/community/purdon's_statutes/7503/pregnant_and_parenting_students/507338" TargetMode="External"/><Relationship Id="rId6" Type="http://schemas.openxmlformats.org/officeDocument/2006/relationships/image" Target="../media/image2.png"/><Relationship Id="rId1" Type="http://schemas.microsoft.com/office/2007/relationships/media" Target="../media/media8.wav"/><Relationship Id="rId2" Type="http://schemas.openxmlformats.org/officeDocument/2006/relationships/audio" Target="../media/media8.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2.png"/><Relationship Id="rId1" Type="http://schemas.microsoft.com/office/2007/relationships/media" Target="../media/media9.wav"/><Relationship Id="rId2" Type="http://schemas.openxmlformats.org/officeDocument/2006/relationships/audio" Target="../media/media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Pregnant and Parenting Teens</a:t>
            </a:r>
            <a:endParaRPr lang="en-US" dirty="0"/>
          </a:p>
        </p:txBody>
      </p:sp>
      <p:sp>
        <p:nvSpPr>
          <p:cNvPr id="4" name="Footer Placeholder 3"/>
          <p:cNvSpPr>
            <a:spLocks noGrp="1"/>
          </p:cNvSpPr>
          <p:nvPr>
            <p:ph type="ftr" sz="quarter" idx="11"/>
          </p:nvPr>
        </p:nvSpPr>
        <p:spPr/>
        <p:txBody>
          <a:bodyPr/>
          <a:lstStyle/>
          <a:p>
            <a:r>
              <a:rPr lang="en-US" smtClean="0"/>
              <a:t>Copyright 2012 E.R. Lynch</a:t>
            </a:r>
            <a:endParaRPr lang="en-US"/>
          </a:p>
        </p:txBody>
      </p:sp>
      <p:sp>
        <p:nvSpPr>
          <p:cNvPr id="5" name="Slide Number Placeholder 4"/>
          <p:cNvSpPr>
            <a:spLocks noGrp="1"/>
          </p:cNvSpPr>
          <p:nvPr>
            <p:ph type="sldNum" sz="quarter" idx="12"/>
          </p:nvPr>
        </p:nvSpPr>
        <p:spPr/>
        <p:txBody>
          <a:bodyPr/>
          <a:lstStyle/>
          <a:p>
            <a:fld id="{11C614DB-AB83-4AA7-A9BD-69F46CDF7A1D}" type="slidenum">
              <a:rPr lang="en-US" smtClean="0"/>
              <a:t>1</a:t>
            </a:fld>
            <a:endParaRPr lang="en-US"/>
          </a:p>
        </p:txBody>
      </p:sp>
      <p:sp>
        <p:nvSpPr>
          <p:cNvPr id="6" name="Subtitle 5"/>
          <p:cNvSpPr>
            <a:spLocks noGrp="1"/>
          </p:cNvSpPr>
          <p:nvPr>
            <p:ph type="subTitle" idx="1"/>
          </p:nvPr>
        </p:nvSpPr>
        <p:spPr/>
        <p:txBody>
          <a:bodyPr/>
          <a:lstStyle/>
          <a:p>
            <a:r>
              <a:rPr lang="en-US" dirty="0" smtClean="0"/>
              <a:t>Education Laws and Rights </a:t>
            </a:r>
            <a:endParaRPr lang="en-US" dirty="0"/>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200400"/>
            <a:ext cx="609600" cy="609600"/>
          </a:xfrm>
          <a:prstGeom prst="rect">
            <a:avLst/>
          </a:prstGeom>
        </p:spPr>
      </p:pic>
    </p:spTree>
    <p:extLst>
      <p:ext uri="{BB962C8B-B14F-4D97-AF65-F5344CB8AC3E}">
        <p14:creationId xmlns:p14="http://schemas.microsoft.com/office/powerpoint/2010/main" val="321712395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4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smtClean="0"/>
          </a:p>
          <a:p>
            <a:pPr lvl="1"/>
            <a:r>
              <a:rPr lang="en-US" sz="2800" dirty="0" smtClean="0"/>
              <a:t>Prevention</a:t>
            </a:r>
            <a:r>
              <a:rPr lang="en-US" sz="2800" dirty="0"/>
              <a:t>: </a:t>
            </a:r>
            <a:endParaRPr lang="en-US" sz="2800" dirty="0" smtClean="0"/>
          </a:p>
          <a:p>
            <a:pPr lvl="1"/>
            <a:endParaRPr lang="en-US" sz="2800" dirty="0"/>
          </a:p>
          <a:p>
            <a:pPr lvl="1"/>
            <a:endParaRPr lang="en-US" sz="2800" dirty="0"/>
          </a:p>
          <a:p>
            <a:pPr lvl="2"/>
            <a:r>
              <a:rPr lang="en-US" sz="2800" dirty="0"/>
              <a:t>Primary, Secondary, &amp; Tertiary </a:t>
            </a:r>
          </a:p>
          <a:p>
            <a:endParaRPr lang="en-US" sz="2800" dirty="0" smtClean="0"/>
          </a:p>
          <a:p>
            <a:pPr marL="109728" indent="0">
              <a:buNone/>
            </a:pPr>
            <a:endParaRPr lang="en-US" sz="2800" dirty="0"/>
          </a:p>
          <a:p>
            <a:pPr lvl="1"/>
            <a:r>
              <a:rPr lang="en-US" sz="2800" dirty="0"/>
              <a:t>School Supports – School Nurse &amp; mentoring teacher </a:t>
            </a:r>
          </a:p>
          <a:p>
            <a:endParaRPr lang="en-US" dirty="0"/>
          </a:p>
        </p:txBody>
      </p:sp>
      <p:sp>
        <p:nvSpPr>
          <p:cNvPr id="3" name="Footer Placeholder 2"/>
          <p:cNvSpPr>
            <a:spLocks noGrp="1"/>
          </p:cNvSpPr>
          <p:nvPr>
            <p:ph type="ftr" sz="quarter" idx="11"/>
          </p:nvPr>
        </p:nvSpPr>
        <p:spPr/>
        <p:txBody>
          <a:bodyPr/>
          <a:lstStyle/>
          <a:p>
            <a:r>
              <a:rPr lang="en-US" smtClean="0"/>
              <a:t>Copyright 2012 E.R. Lynch</a:t>
            </a:r>
            <a:endParaRPr lang="en-US"/>
          </a:p>
        </p:txBody>
      </p:sp>
      <p:sp>
        <p:nvSpPr>
          <p:cNvPr id="4" name="Slide Number Placeholder 3"/>
          <p:cNvSpPr>
            <a:spLocks noGrp="1"/>
          </p:cNvSpPr>
          <p:nvPr>
            <p:ph type="sldNum" sz="quarter" idx="12"/>
          </p:nvPr>
        </p:nvSpPr>
        <p:spPr/>
        <p:txBody>
          <a:bodyPr/>
          <a:lstStyle/>
          <a:p>
            <a:fld id="{11C614DB-AB83-4AA7-A9BD-69F46CDF7A1D}" type="slidenum">
              <a:rPr lang="en-US" smtClean="0"/>
              <a:t>10</a:t>
            </a:fld>
            <a:endParaRPr lang="en-US"/>
          </a:p>
        </p:txBody>
      </p:sp>
      <p:sp>
        <p:nvSpPr>
          <p:cNvPr id="5" name="Title 4"/>
          <p:cNvSpPr>
            <a:spLocks noGrp="1"/>
          </p:cNvSpPr>
          <p:nvPr>
            <p:ph type="title"/>
          </p:nvPr>
        </p:nvSpPr>
        <p:spPr/>
        <p:txBody>
          <a:bodyPr/>
          <a:lstStyle/>
          <a:p>
            <a:r>
              <a:rPr lang="en-US" dirty="0" smtClean="0"/>
              <a:t>Prevention &amp; Support</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4278632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24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Alyssa is a Junior in High School</a:t>
            </a:r>
          </a:p>
          <a:p>
            <a:endParaRPr lang="en-US" dirty="0" smtClean="0"/>
          </a:p>
          <a:p>
            <a:pPr lvl="1"/>
            <a:r>
              <a:rPr lang="en-US" dirty="0" smtClean="0"/>
              <a:t>Guidance office</a:t>
            </a:r>
          </a:p>
          <a:p>
            <a:pPr lvl="1"/>
            <a:endParaRPr lang="en-US" dirty="0"/>
          </a:p>
          <a:p>
            <a:pPr lvl="2"/>
            <a:r>
              <a:rPr lang="en-US" dirty="0" smtClean="0"/>
              <a:t>Home Schooling</a:t>
            </a:r>
          </a:p>
          <a:p>
            <a:pPr marL="630936" lvl="2" indent="0">
              <a:buNone/>
            </a:pPr>
            <a:endParaRPr lang="en-US" dirty="0"/>
          </a:p>
          <a:p>
            <a:pPr lvl="2"/>
            <a:r>
              <a:rPr lang="en-US" dirty="0" smtClean="0"/>
              <a:t>	How to withdrawal from school</a:t>
            </a:r>
          </a:p>
          <a:p>
            <a:pPr lvl="1"/>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C614DB-AB83-4AA7-A9BD-69F46CDF7A1D}" type="slidenum">
              <a:rPr lang="en-US" smtClean="0"/>
              <a:t>11</a:t>
            </a:fld>
            <a:endParaRPr lang="en-US"/>
          </a:p>
        </p:txBody>
      </p:sp>
      <p:sp>
        <p:nvSpPr>
          <p:cNvPr id="5" name="Title 4"/>
          <p:cNvSpPr>
            <a:spLocks noGrp="1"/>
          </p:cNvSpPr>
          <p:nvPr>
            <p:ph type="title"/>
          </p:nvPr>
        </p:nvSpPr>
        <p:spPr/>
        <p:txBody>
          <a:bodyPr>
            <a:normAutofit fontScale="90000"/>
          </a:bodyPr>
          <a:lstStyle/>
          <a:p>
            <a:r>
              <a:rPr lang="en-US" dirty="0" smtClean="0"/>
              <a:t>Case Study : Student without School Supports </a:t>
            </a:r>
            <a:endParaRPr lang="en-US" dirty="0"/>
          </a:p>
        </p:txBody>
      </p:sp>
      <p:pic>
        <p:nvPicPr>
          <p:cNvPr id="1029" name="Picture 5" descr="C:\Users\bep0033\AppData\Local\Microsoft\Windows\Temporary Internet Files\Content.IE5\412WBSIN\MC9000708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2888930"/>
            <a:ext cx="1828800" cy="2210434"/>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2748912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54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Case Study: Student with Supports</a:t>
            </a:r>
            <a:r>
              <a:rPr lang="en-US" dirty="0"/>
              <a:t/>
            </a:r>
            <a:br>
              <a:rPr lang="en-US" dirty="0"/>
            </a:br>
            <a:endParaRPr lang="en-US" dirty="0"/>
          </a:p>
        </p:txBody>
      </p:sp>
      <p:sp>
        <p:nvSpPr>
          <p:cNvPr id="8" name="Text Placeholder 7"/>
          <p:cNvSpPr>
            <a:spLocks noGrp="1"/>
          </p:cNvSpPr>
          <p:nvPr>
            <p:ph type="body" idx="1"/>
          </p:nvPr>
        </p:nvSpPr>
        <p:spPr/>
        <p:txBody>
          <a:bodyPr/>
          <a:lstStyle/>
          <a:p>
            <a:pPr algn="ctr"/>
            <a:endParaRPr lang="en-US" dirty="0"/>
          </a:p>
        </p:txBody>
      </p:sp>
      <p:sp>
        <p:nvSpPr>
          <p:cNvPr id="9" name="Text Placeholder 8"/>
          <p:cNvSpPr>
            <a:spLocks noGrp="1"/>
          </p:cNvSpPr>
          <p:nvPr>
            <p:ph type="body" sz="half" idx="3"/>
          </p:nvPr>
        </p:nvSpPr>
        <p:spPr/>
        <p:txBody>
          <a:bodyPr/>
          <a:lstStyle/>
          <a:p>
            <a:endParaRPr lang="en-US"/>
          </a:p>
        </p:txBody>
      </p:sp>
      <p:sp>
        <p:nvSpPr>
          <p:cNvPr id="6" name="Content Placeholder 5"/>
          <p:cNvSpPr>
            <a:spLocks noGrp="1"/>
          </p:cNvSpPr>
          <p:nvPr>
            <p:ph sz="quarter" idx="2"/>
          </p:nvPr>
        </p:nvSpPr>
        <p:spPr>
          <a:xfrm>
            <a:off x="457200" y="1444294"/>
            <a:ext cx="4419600" cy="3941763"/>
          </a:xfrm>
        </p:spPr>
        <p:txBody>
          <a:bodyPr>
            <a:normAutofit fontScale="92500" lnSpcReduction="20000"/>
          </a:bodyPr>
          <a:lstStyle/>
          <a:p>
            <a:pPr marL="109728" indent="0">
              <a:buNone/>
            </a:pPr>
            <a:r>
              <a:rPr lang="en-US" sz="2800" dirty="0"/>
              <a:t>Amber is a 16 year-old pregnant teen</a:t>
            </a:r>
            <a:br>
              <a:rPr lang="en-US" sz="2800" dirty="0"/>
            </a:br>
            <a:r>
              <a:rPr lang="en-US" sz="2800" dirty="0"/>
              <a:t/>
            </a:r>
            <a:br>
              <a:rPr lang="en-US" sz="2800" dirty="0"/>
            </a:br>
            <a:r>
              <a:rPr lang="en-US" sz="2800" dirty="0" smtClean="0"/>
              <a:t>Creating </a:t>
            </a:r>
            <a:r>
              <a:rPr lang="en-US" sz="2800" dirty="0"/>
              <a:t>a </a:t>
            </a:r>
            <a:r>
              <a:rPr lang="en-US" sz="2800" dirty="0" smtClean="0"/>
              <a:t>plant that includes </a:t>
            </a:r>
          </a:p>
          <a:p>
            <a:r>
              <a:rPr lang="en-US" sz="2800" dirty="0" smtClean="0"/>
              <a:t>an adaptable schedule</a:t>
            </a:r>
          </a:p>
          <a:p>
            <a:r>
              <a:rPr lang="en-US" sz="2800" dirty="0" smtClean="0"/>
              <a:t>Defining what is excused</a:t>
            </a:r>
            <a:r>
              <a:rPr lang="en-US" sz="2800" dirty="0"/>
              <a:t>/</a:t>
            </a:r>
            <a:r>
              <a:rPr lang="en-US" sz="2800" dirty="0" smtClean="0"/>
              <a:t>unexcused</a:t>
            </a:r>
          </a:p>
          <a:p>
            <a:r>
              <a:rPr lang="en-US" sz="2800" dirty="0" smtClean="0"/>
              <a:t>Transportation</a:t>
            </a:r>
          </a:p>
          <a:p>
            <a:r>
              <a:rPr lang="en-US" sz="2800" dirty="0" smtClean="0"/>
              <a:t>Mentor </a:t>
            </a:r>
            <a:r>
              <a:rPr lang="en-US" sz="2800" dirty="0"/>
              <a:t>for  </a:t>
            </a:r>
            <a:r>
              <a:rPr lang="en-US" sz="2800" dirty="0" smtClean="0"/>
              <a:t>support</a:t>
            </a:r>
          </a:p>
          <a:p>
            <a:r>
              <a:rPr lang="en-US" sz="2800" dirty="0" smtClean="0"/>
              <a:t>GRADUATION </a:t>
            </a:r>
            <a:endParaRPr lang="en-US" dirty="0"/>
          </a:p>
        </p:txBody>
      </p:sp>
      <p:sp>
        <p:nvSpPr>
          <p:cNvPr id="10" name="Content Placeholder 9"/>
          <p:cNvSpPr>
            <a:spLocks noGrp="1"/>
          </p:cNvSpPr>
          <p:nvPr>
            <p:ph sz="quarter" idx="4"/>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C614DB-AB83-4AA7-A9BD-69F46CDF7A1D}" type="slidenum">
              <a:rPr lang="en-US" smtClean="0"/>
              <a:t>12</a:t>
            </a:fld>
            <a:endParaRPr lang="en-US"/>
          </a:p>
        </p:txBody>
      </p:sp>
      <p:pic>
        <p:nvPicPr>
          <p:cNvPr id="3074" name="Picture 2" descr="C:\Users\bep0033\AppData\Local\Microsoft\Windows\Temporary Internet Files\Content.IE5\BHCYYQCU\MP90043937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1447800"/>
            <a:ext cx="345479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4672389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Result</a:t>
            </a:r>
            <a:endParaRPr lang="en-US" dirty="0"/>
          </a:p>
        </p:txBody>
      </p:sp>
      <p:sp>
        <p:nvSpPr>
          <p:cNvPr id="3" name="Text Placeholder 2"/>
          <p:cNvSpPr>
            <a:spLocks noGrp="1"/>
          </p:cNvSpPr>
          <p:nvPr>
            <p:ph type="body" idx="1"/>
          </p:nvPr>
        </p:nvSpPr>
        <p:spPr/>
        <p:txBody>
          <a:bodyPr/>
          <a:lstStyle/>
          <a:p>
            <a:pPr algn="ctr"/>
            <a:r>
              <a:rPr lang="en-US" b="1" dirty="0">
                <a:solidFill>
                  <a:srgbClr val="FF0000"/>
                </a:solidFill>
              </a:rPr>
              <a:t>Without Support</a:t>
            </a:r>
          </a:p>
          <a:p>
            <a:endParaRPr lang="en-US" dirty="0"/>
          </a:p>
        </p:txBody>
      </p:sp>
      <p:sp>
        <p:nvSpPr>
          <p:cNvPr id="4" name="Text Placeholder 3"/>
          <p:cNvSpPr>
            <a:spLocks noGrp="1"/>
          </p:cNvSpPr>
          <p:nvPr>
            <p:ph type="body" sz="half" idx="3"/>
          </p:nvPr>
        </p:nvSpPr>
        <p:spPr/>
        <p:txBody>
          <a:bodyPr/>
          <a:lstStyle/>
          <a:p>
            <a:pPr algn="ctr"/>
            <a:r>
              <a:rPr lang="en-US" b="1" dirty="0"/>
              <a:t>With Support</a:t>
            </a:r>
          </a:p>
          <a:p>
            <a:endParaRPr lang="en-US" dirty="0"/>
          </a:p>
        </p:txBody>
      </p:sp>
      <p:sp>
        <p:nvSpPr>
          <p:cNvPr id="5" name="Content Placeholder 4"/>
          <p:cNvSpPr>
            <a:spLocks noGrp="1"/>
          </p:cNvSpPr>
          <p:nvPr>
            <p:ph sz="quarter" idx="2"/>
          </p:nvPr>
        </p:nvSpPr>
        <p:spPr>
          <a:xfrm>
            <a:off x="457200" y="1524000"/>
            <a:ext cx="4040188" cy="3941763"/>
          </a:xfrm>
        </p:spPr>
        <p:txBody>
          <a:bodyPr/>
          <a:lstStyle/>
          <a:p>
            <a:pPr marL="109728" indent="0" algn="ctr">
              <a:buNone/>
            </a:pPr>
            <a:r>
              <a:rPr lang="en-US" dirty="0" smtClean="0"/>
              <a:t>Overwhelmed</a:t>
            </a:r>
          </a:p>
          <a:p>
            <a:pPr marL="109728" indent="0" algn="ctr">
              <a:buNone/>
            </a:pPr>
            <a:endParaRPr lang="en-US" dirty="0"/>
          </a:p>
          <a:p>
            <a:pPr marL="109728" indent="0" algn="ctr">
              <a:buNone/>
            </a:pPr>
            <a:r>
              <a:rPr lang="en-US" dirty="0" smtClean="0"/>
              <a:t>Undecided</a:t>
            </a:r>
            <a:endParaRPr lang="en-US" dirty="0"/>
          </a:p>
          <a:p>
            <a:pPr marL="109728" indent="0" algn="ctr">
              <a:buNone/>
            </a:pPr>
            <a:endParaRPr lang="en-US" dirty="0" smtClean="0"/>
          </a:p>
          <a:p>
            <a:pPr marL="109728" indent="0" algn="ctr">
              <a:buNone/>
            </a:pPr>
            <a:r>
              <a:rPr lang="en-US" dirty="0" smtClean="0"/>
              <a:t>Maybe</a:t>
            </a:r>
            <a:endParaRPr lang="en-US" dirty="0"/>
          </a:p>
        </p:txBody>
      </p:sp>
      <p:sp>
        <p:nvSpPr>
          <p:cNvPr id="6" name="Content Placeholder 5"/>
          <p:cNvSpPr>
            <a:spLocks noGrp="1"/>
          </p:cNvSpPr>
          <p:nvPr>
            <p:ph sz="quarter" idx="4"/>
          </p:nvPr>
        </p:nvSpPr>
        <p:spPr>
          <a:xfrm>
            <a:off x="4648200" y="1524000"/>
            <a:ext cx="4041775" cy="3941763"/>
          </a:xfrm>
        </p:spPr>
        <p:txBody>
          <a:bodyPr/>
          <a:lstStyle/>
          <a:p>
            <a:pPr marL="109728" indent="0" algn="ctr">
              <a:buNone/>
            </a:pPr>
            <a:r>
              <a:rPr lang="en-US" dirty="0" smtClean="0"/>
              <a:t>Schedule</a:t>
            </a:r>
            <a:r>
              <a:rPr lang="en-US" dirty="0" smtClean="0"/>
              <a:t>/</a:t>
            </a:r>
            <a:r>
              <a:rPr lang="en-US" dirty="0" smtClean="0"/>
              <a:t>Organize</a:t>
            </a:r>
          </a:p>
          <a:p>
            <a:pPr marL="109728" indent="0" algn="ctr">
              <a:buNone/>
            </a:pPr>
            <a:endParaRPr lang="en-US" dirty="0"/>
          </a:p>
          <a:p>
            <a:pPr marL="109728" indent="0" algn="ctr">
              <a:buNone/>
            </a:pPr>
            <a:r>
              <a:rPr lang="en-US" dirty="0" smtClean="0"/>
              <a:t>Plan</a:t>
            </a:r>
            <a:r>
              <a:rPr lang="en-US" dirty="0" smtClean="0"/>
              <a:t>/</a:t>
            </a:r>
            <a:r>
              <a:rPr lang="en-US" dirty="0" smtClean="0"/>
              <a:t>Prepare</a:t>
            </a:r>
          </a:p>
          <a:p>
            <a:pPr marL="109728" indent="0" algn="ctr">
              <a:buNone/>
            </a:pPr>
            <a:endParaRPr lang="en-US" dirty="0"/>
          </a:p>
          <a:p>
            <a:pPr marL="109728" indent="0" algn="ctr">
              <a:buNone/>
            </a:pPr>
            <a:r>
              <a:rPr lang="en-US" dirty="0" smtClean="0"/>
              <a:t>I </a:t>
            </a:r>
            <a:r>
              <a:rPr lang="en-US" dirty="0" smtClean="0"/>
              <a:t>Can Do This! </a:t>
            </a:r>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11C614DB-AB83-4AA7-A9BD-69F46CDF7A1D}" type="slidenum">
              <a:rPr lang="en-US" smtClean="0"/>
              <a:t>13</a:t>
            </a:fld>
            <a:endParaRPr lang="en-US"/>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0154229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6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Can a school district send pregnant teens to another school just because they are pregnant?</a:t>
            </a:r>
            <a:endParaRPr lang="en-US" dirty="0"/>
          </a:p>
          <a:p>
            <a:endParaRPr lang="en-US" dirty="0" smtClean="0"/>
          </a:p>
          <a:p>
            <a:r>
              <a:rPr lang="en-US" dirty="0" smtClean="0"/>
              <a:t>Can a pregnant teen have a 504 Plan?</a:t>
            </a:r>
          </a:p>
          <a:p>
            <a:endParaRPr lang="en-US" dirty="0"/>
          </a:p>
          <a:p>
            <a:r>
              <a:rPr lang="en-US" dirty="0" smtClean="0"/>
              <a:t>How many excused absences can a pregnant or parenting teen have? </a:t>
            </a:r>
            <a:endParaRPr lang="en-US" dirty="0"/>
          </a:p>
        </p:txBody>
      </p:sp>
      <p:sp>
        <p:nvSpPr>
          <p:cNvPr id="7" name="Footer Placeholder 6"/>
          <p:cNvSpPr>
            <a:spLocks noGrp="1"/>
          </p:cNvSpPr>
          <p:nvPr>
            <p:ph type="ftr" sz="quarter" idx="11"/>
          </p:nvPr>
        </p:nvSpPr>
        <p:spPr/>
        <p:txBody>
          <a:bodyPr/>
          <a:lstStyle/>
          <a:p>
            <a:r>
              <a:rPr lang="en-US" smtClean="0"/>
              <a:t>Copyright 2012 E.R. Lynch</a:t>
            </a:r>
            <a:endParaRPr lang="en-US"/>
          </a:p>
        </p:txBody>
      </p:sp>
      <p:sp>
        <p:nvSpPr>
          <p:cNvPr id="8" name="Slide Number Placeholder 7"/>
          <p:cNvSpPr>
            <a:spLocks noGrp="1"/>
          </p:cNvSpPr>
          <p:nvPr>
            <p:ph type="sldNum" sz="quarter" idx="12"/>
          </p:nvPr>
        </p:nvSpPr>
        <p:spPr/>
        <p:txBody>
          <a:bodyPr/>
          <a:lstStyle/>
          <a:p>
            <a:fld id="{11C614DB-AB83-4AA7-A9BD-69F46CDF7A1D}" type="slidenum">
              <a:rPr lang="en-US" smtClean="0"/>
              <a:t>14</a:t>
            </a:fld>
            <a:endParaRPr lang="en-US"/>
          </a:p>
        </p:txBody>
      </p:sp>
      <p:sp>
        <p:nvSpPr>
          <p:cNvPr id="9" name="Title 8"/>
          <p:cNvSpPr>
            <a:spLocks noGrp="1"/>
          </p:cNvSpPr>
          <p:nvPr>
            <p:ph type="title"/>
          </p:nvPr>
        </p:nvSpPr>
        <p:spPr/>
        <p:txBody>
          <a:bodyPr/>
          <a:lstStyle/>
          <a:p>
            <a:r>
              <a:rPr lang="en-US" dirty="0" smtClean="0"/>
              <a:t>FAQs:</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1603237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2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A PLAN </a:t>
            </a:r>
          </a:p>
          <a:p>
            <a:pPr lvl="2"/>
            <a:r>
              <a:rPr lang="en-US" sz="2400" dirty="0" smtClean="0"/>
              <a:t>Review the plan yearly</a:t>
            </a:r>
          </a:p>
          <a:p>
            <a:pPr lvl="2"/>
            <a:endParaRPr lang="en-US" sz="2400" dirty="0" smtClean="0"/>
          </a:p>
          <a:p>
            <a:pPr lvl="2"/>
            <a:endParaRPr lang="en-US" sz="2400" dirty="0"/>
          </a:p>
          <a:p>
            <a:pPr lvl="2"/>
            <a:r>
              <a:rPr lang="en-US" sz="2400" dirty="0" smtClean="0"/>
              <a:t>Get Staff (Teachers) </a:t>
            </a:r>
            <a:r>
              <a:rPr lang="en-US" sz="2400" dirty="0" smtClean="0"/>
              <a:t>Involved</a:t>
            </a:r>
            <a:endParaRPr lang="en-US" dirty="0"/>
          </a:p>
          <a:p>
            <a:pPr lvl="3"/>
            <a:r>
              <a:rPr lang="en-US" dirty="0" smtClean="0"/>
              <a:t>All options should be goals of </a:t>
            </a:r>
            <a:r>
              <a:rPr lang="en-US" dirty="0" smtClean="0"/>
              <a:t>GRADUATION and avoid WITHDRAWING </a:t>
            </a:r>
            <a:r>
              <a:rPr lang="en-US" dirty="0" smtClean="0"/>
              <a:t>FROM SCHOOL</a:t>
            </a:r>
          </a:p>
          <a:p>
            <a:pPr lvl="8"/>
            <a:endParaRPr lang="en-US" dirty="0"/>
          </a:p>
          <a:p>
            <a:pPr lvl="8"/>
            <a:endParaRPr lang="en-US" dirty="0" smtClean="0"/>
          </a:p>
        </p:txBody>
      </p:sp>
      <p:sp>
        <p:nvSpPr>
          <p:cNvPr id="3" name="Footer Placeholder 2"/>
          <p:cNvSpPr>
            <a:spLocks noGrp="1"/>
          </p:cNvSpPr>
          <p:nvPr>
            <p:ph type="ftr" sz="quarter" idx="11"/>
          </p:nvPr>
        </p:nvSpPr>
        <p:spPr/>
        <p:txBody>
          <a:bodyPr/>
          <a:lstStyle/>
          <a:p>
            <a:r>
              <a:rPr lang="en-US" smtClean="0"/>
              <a:t>Copyright 2012 E.R. Lynch</a:t>
            </a:r>
            <a:endParaRPr lang="en-US"/>
          </a:p>
        </p:txBody>
      </p:sp>
      <p:sp>
        <p:nvSpPr>
          <p:cNvPr id="4" name="Slide Number Placeholder 3"/>
          <p:cNvSpPr>
            <a:spLocks noGrp="1"/>
          </p:cNvSpPr>
          <p:nvPr>
            <p:ph type="sldNum" sz="quarter" idx="12"/>
          </p:nvPr>
        </p:nvSpPr>
        <p:spPr/>
        <p:txBody>
          <a:bodyPr/>
          <a:lstStyle/>
          <a:p>
            <a:fld id="{11C614DB-AB83-4AA7-A9BD-69F46CDF7A1D}" type="slidenum">
              <a:rPr lang="en-US" smtClean="0"/>
              <a:t>15</a:t>
            </a:fld>
            <a:endParaRPr lang="en-US"/>
          </a:p>
        </p:txBody>
      </p:sp>
      <p:sp>
        <p:nvSpPr>
          <p:cNvPr id="5" name="Title 4"/>
          <p:cNvSpPr>
            <a:spLocks noGrp="1"/>
          </p:cNvSpPr>
          <p:nvPr>
            <p:ph type="title"/>
          </p:nvPr>
        </p:nvSpPr>
        <p:spPr/>
        <p:txBody>
          <a:bodyPr/>
          <a:lstStyle/>
          <a:p>
            <a:r>
              <a:rPr lang="en-US" dirty="0" smtClean="0"/>
              <a:t>How YOU can Help:</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9148108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88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2012 E.R. Lynch</a:t>
            </a:r>
            <a:endParaRPr lang="en-US"/>
          </a:p>
        </p:txBody>
      </p:sp>
      <p:sp>
        <p:nvSpPr>
          <p:cNvPr id="4" name="Slide Number Placeholder 3"/>
          <p:cNvSpPr>
            <a:spLocks noGrp="1"/>
          </p:cNvSpPr>
          <p:nvPr>
            <p:ph type="sldNum" sz="quarter" idx="12"/>
          </p:nvPr>
        </p:nvSpPr>
        <p:spPr/>
        <p:txBody>
          <a:bodyPr/>
          <a:lstStyle/>
          <a:p>
            <a:fld id="{11C614DB-AB83-4AA7-A9BD-69F46CDF7A1D}" type="slidenum">
              <a:rPr lang="en-US" smtClean="0"/>
              <a:t>16</a:t>
            </a:fld>
            <a:endParaRPr lang="en-US"/>
          </a:p>
        </p:txBody>
      </p:sp>
      <p:sp>
        <p:nvSpPr>
          <p:cNvPr id="5" name="Title 4"/>
          <p:cNvSpPr>
            <a:spLocks noGrp="1"/>
          </p:cNvSpPr>
          <p:nvPr>
            <p:ph type="title"/>
          </p:nvPr>
        </p:nvSpPr>
        <p:spPr/>
        <p:txBody>
          <a:bodyPr/>
          <a:lstStyle/>
          <a:p>
            <a:pPr algn="ctr"/>
            <a:r>
              <a:rPr lang="en-US" dirty="0" smtClean="0"/>
              <a:t>References</a:t>
            </a:r>
            <a:endParaRPr lang="en-US" dirty="0"/>
          </a:p>
        </p:txBody>
      </p:sp>
      <p:sp>
        <p:nvSpPr>
          <p:cNvPr id="6" name="Content Placeholder 5"/>
          <p:cNvSpPr>
            <a:spLocks noGrp="1"/>
          </p:cNvSpPr>
          <p:nvPr>
            <p:ph idx="1"/>
          </p:nvPr>
        </p:nvSpPr>
        <p:spPr/>
        <p:txBody>
          <a:bodyPr>
            <a:normAutofit lnSpcReduction="10000"/>
          </a:bodyPr>
          <a:lstStyle/>
          <a:p>
            <a:pPr marL="393192" lvl="1" indent="0">
              <a:buNone/>
            </a:pPr>
            <a:r>
              <a:rPr lang="en-US" sz="1500" dirty="0" smtClean="0"/>
              <a:t>1. Bunting</a:t>
            </a:r>
            <a:r>
              <a:rPr lang="en-US" sz="1500" dirty="0"/>
              <a:t>, C. (</a:t>
            </a:r>
            <a:r>
              <a:rPr lang="en-US" sz="1500" dirty="0" smtClean="0"/>
              <a:t>2007). </a:t>
            </a:r>
            <a:r>
              <a:rPr lang="en-US" sz="1500" dirty="0"/>
              <a:t>Principals as classroom leaders.  </a:t>
            </a:r>
            <a:r>
              <a:rPr lang="en-US" sz="1500" i="1" dirty="0"/>
              <a:t>Principal, </a:t>
            </a:r>
            <a:r>
              <a:rPr lang="en-US" sz="1500" dirty="0"/>
              <a:t>39-41</a:t>
            </a:r>
            <a:r>
              <a:rPr lang="en-US" sz="1500" dirty="0" smtClean="0"/>
              <a:t>.</a:t>
            </a:r>
          </a:p>
          <a:p>
            <a:pPr marL="393192" lvl="1" indent="0">
              <a:buNone/>
            </a:pPr>
            <a:r>
              <a:rPr lang="en-US" sz="1500" dirty="0" smtClean="0"/>
              <a:t>2. Commonwealth </a:t>
            </a:r>
            <a:r>
              <a:rPr lang="en-US" sz="1500" dirty="0" smtClean="0"/>
              <a:t>of </a:t>
            </a:r>
            <a:r>
              <a:rPr lang="en-US" sz="1500" dirty="0" smtClean="0"/>
              <a:t>Pennsylvania</a:t>
            </a:r>
            <a:r>
              <a:rPr lang="en-US" sz="1500" dirty="0" smtClean="0"/>
              <a:t>. (2012). Pregnant and parenting students. 	Retrieved </a:t>
            </a:r>
            <a:r>
              <a:rPr lang="en-US" sz="1500" dirty="0"/>
              <a:t>from </a:t>
            </a:r>
            <a:r>
              <a:rPr lang="en-US" sz="1500" dirty="0" smtClean="0">
                <a:hlinkClick r:id="rId3"/>
              </a:rPr>
              <a:t>http</a:t>
            </a:r>
            <a:r>
              <a:rPr lang="en-US" sz="1500" dirty="0">
                <a:hlinkClick r:id="rId3"/>
              </a:rPr>
              <a:t>://</a:t>
            </a:r>
            <a:r>
              <a:rPr lang="en-US" sz="1500" dirty="0" smtClean="0">
                <a:hlinkClick r:id="rId3"/>
              </a:rPr>
              <a:t>www.portal.state.pa.us/portal/server.pt/community</a:t>
            </a:r>
            <a:r>
              <a:rPr lang="en-US" sz="1500" dirty="0" smtClean="0">
                <a:hlinkClick r:id="rId3"/>
              </a:rPr>
              <a:t>/</a:t>
            </a:r>
            <a:r>
              <a:rPr lang="en-US" sz="1500" dirty="0" smtClean="0"/>
              <a:t>	</a:t>
            </a:r>
            <a:r>
              <a:rPr lang="en-US" sz="1500" dirty="0" err="1" smtClean="0"/>
              <a:t>purdon's_statutes</a:t>
            </a:r>
            <a:r>
              <a:rPr lang="en-US" sz="1500" dirty="0" smtClean="0"/>
              <a:t>/7503/</a:t>
            </a:r>
            <a:r>
              <a:rPr lang="en-US" sz="1500" dirty="0" err="1" smtClean="0"/>
              <a:t>pregnant_and_parenting_students</a:t>
            </a:r>
            <a:r>
              <a:rPr lang="en-US" sz="1500" dirty="0" smtClean="0"/>
              <a:t>/507338</a:t>
            </a:r>
            <a:endParaRPr lang="en-US" sz="1500" dirty="0"/>
          </a:p>
          <a:p>
            <a:pPr marL="393192" lvl="1" indent="0">
              <a:buNone/>
            </a:pPr>
            <a:r>
              <a:rPr lang="en-US" sz="1500" dirty="0" smtClean="0"/>
              <a:t>3.Miller</a:t>
            </a:r>
            <a:r>
              <a:rPr lang="en-US" sz="1500" dirty="0"/>
              <a:t>, B. C., </a:t>
            </a:r>
            <a:r>
              <a:rPr lang="en-US" sz="1500" dirty="0" err="1"/>
              <a:t>Bayley</a:t>
            </a:r>
            <a:r>
              <a:rPr lang="en-US" sz="1500" dirty="0"/>
              <a:t>, B. K., Christensen, M., Leavitt, S. C., &amp; </a:t>
            </a:r>
            <a:r>
              <a:rPr lang="en-US" sz="1500" dirty="0" err="1"/>
              <a:t>Coyl</a:t>
            </a:r>
            <a:r>
              <a:rPr lang="en-US" sz="1500" dirty="0"/>
              <a:t>, D.D</a:t>
            </a:r>
            <a:r>
              <a:rPr lang="en-US" sz="1500"/>
              <a:t>. </a:t>
            </a:r>
            <a:r>
              <a:rPr lang="en-US" sz="1500" smtClean="0"/>
              <a:t>(</a:t>
            </a:r>
            <a:r>
              <a:rPr lang="en-US" sz="1500" dirty="0"/>
              <a:t>2006). </a:t>
            </a:r>
            <a:r>
              <a:rPr lang="en-US" sz="1500" dirty="0" smtClean="0"/>
              <a:t>	Adolescent </a:t>
            </a:r>
            <a:r>
              <a:rPr lang="en-US" sz="1500" dirty="0"/>
              <a:t>pregnancy and child bearing. In G.R. Adams &amp; M.D. </a:t>
            </a:r>
            <a:r>
              <a:rPr lang="en-US" sz="1500" dirty="0" smtClean="0"/>
              <a:t>	</a:t>
            </a:r>
            <a:r>
              <a:rPr lang="en-US" sz="1500" dirty="0" err="1" smtClean="0"/>
              <a:t>Berzonsky</a:t>
            </a:r>
            <a:r>
              <a:rPr lang="en-US" sz="1500" dirty="0" smtClean="0"/>
              <a:t> </a:t>
            </a:r>
            <a:r>
              <a:rPr lang="en-US" sz="1500" dirty="0"/>
              <a:t>(Eds.),</a:t>
            </a:r>
            <a:r>
              <a:rPr lang="en-US" sz="1500" i="1" dirty="0"/>
              <a:t> Blackwell handbook of adolescence</a:t>
            </a:r>
            <a:r>
              <a:rPr lang="en-US" sz="1500" dirty="0"/>
              <a:t> (pp. 415-449). </a:t>
            </a:r>
            <a:endParaRPr lang="en-US" sz="1500" dirty="0" smtClean="0"/>
          </a:p>
          <a:p>
            <a:pPr marL="393192" lvl="1" indent="0">
              <a:buNone/>
            </a:pPr>
            <a:r>
              <a:rPr lang="en-US" sz="1500" dirty="0"/>
              <a:t>	</a:t>
            </a:r>
            <a:r>
              <a:rPr lang="en-US" sz="1500" dirty="0" smtClean="0"/>
              <a:t>Malden</a:t>
            </a:r>
            <a:r>
              <a:rPr lang="en-US" sz="1500" dirty="0"/>
              <a:t>, MA: Blackwell Publishing Ltd. </a:t>
            </a:r>
            <a:endParaRPr lang="en-US" sz="1500" dirty="0" smtClean="0"/>
          </a:p>
          <a:p>
            <a:pPr marL="393192" lvl="1" indent="0">
              <a:buNone/>
            </a:pPr>
            <a:r>
              <a:rPr lang="en-US" sz="1500" dirty="0" smtClean="0"/>
              <a:t>4. Pillow</a:t>
            </a:r>
            <a:r>
              <a:rPr lang="en-US" sz="1500" dirty="0" smtClean="0"/>
              <a:t>, W. (2006). Teen pregnancy and education: Politics of knowledge,   	research, and practice.  </a:t>
            </a:r>
            <a:r>
              <a:rPr lang="en-US" sz="1500" i="1" dirty="0" smtClean="0"/>
              <a:t>Educational Policy, 20</a:t>
            </a:r>
            <a:r>
              <a:rPr lang="en-US" sz="1500" dirty="0" smtClean="0"/>
              <a:t>(59), 59-84.</a:t>
            </a:r>
            <a:endParaRPr lang="en-US" sz="1500" dirty="0"/>
          </a:p>
          <a:p>
            <a:pPr marL="393192" lvl="1" indent="0">
              <a:buNone/>
            </a:pPr>
            <a:r>
              <a:rPr lang="en-US" sz="1500" dirty="0" smtClean="0"/>
              <a:t>5. </a:t>
            </a:r>
            <a:r>
              <a:rPr lang="en-US" sz="1500" dirty="0" err="1" smtClean="0"/>
              <a:t>Romo</a:t>
            </a:r>
            <a:r>
              <a:rPr lang="en-US" sz="1500" dirty="0"/>
              <a:t>, L. R., &amp; </a:t>
            </a:r>
            <a:r>
              <a:rPr lang="en-US" sz="1500" dirty="0" err="1"/>
              <a:t>Nadeem</a:t>
            </a:r>
            <a:r>
              <a:rPr lang="en-US" sz="1500" dirty="0"/>
              <a:t>, E. (2007). School connectedness, mental health, </a:t>
            </a:r>
            <a:r>
              <a:rPr lang="en-US" sz="1500" dirty="0" smtClean="0"/>
              <a:t>	and </a:t>
            </a:r>
            <a:r>
              <a:rPr lang="en-US" sz="1500" dirty="0"/>
              <a:t>well-being of adolescent mothers.  </a:t>
            </a:r>
            <a:r>
              <a:rPr lang="en-US" sz="1500" i="1" dirty="0"/>
              <a:t>Theory into Practice, 46</a:t>
            </a:r>
            <a:r>
              <a:rPr lang="en-US" sz="1500" dirty="0"/>
              <a:t>(2), </a:t>
            </a:r>
            <a:r>
              <a:rPr lang="en-US" sz="1500" dirty="0" smtClean="0"/>
              <a:t>	130-	137</a:t>
            </a:r>
            <a:r>
              <a:rPr lang="en-US" sz="1500" dirty="0"/>
              <a:t>.</a:t>
            </a:r>
          </a:p>
          <a:p>
            <a:pPr marL="393192" lvl="1" indent="0">
              <a:buNone/>
            </a:pPr>
            <a:r>
              <a:rPr lang="en-US" sz="1500" dirty="0" smtClean="0"/>
              <a:t>6. Rooney</a:t>
            </a:r>
            <a:r>
              <a:rPr lang="en-US" sz="1500" dirty="0"/>
              <a:t>, J. (</a:t>
            </a:r>
            <a:r>
              <a:rPr lang="en-US" sz="1500" dirty="0" smtClean="0"/>
              <a:t>2008). </a:t>
            </a:r>
            <a:r>
              <a:rPr lang="en-US" sz="1500" dirty="0"/>
              <a:t>What do we believe? </a:t>
            </a:r>
            <a:r>
              <a:rPr lang="en-US" sz="1500" i="1" dirty="0"/>
              <a:t>Educational Leadership,</a:t>
            </a:r>
            <a:r>
              <a:rPr lang="en-US" sz="1500" dirty="0"/>
              <a:t> 88-90</a:t>
            </a:r>
            <a:r>
              <a:rPr lang="en-US" sz="1500" dirty="0" smtClean="0"/>
              <a:t>.</a:t>
            </a:r>
          </a:p>
          <a:p>
            <a:pPr marL="393192" lvl="1" indent="0">
              <a:buNone/>
            </a:pPr>
            <a:r>
              <a:rPr lang="en-US" sz="1500" dirty="0" smtClean="0"/>
              <a:t>7. The </a:t>
            </a:r>
            <a:r>
              <a:rPr lang="en-US" sz="1500" dirty="0"/>
              <a:t>National Campaign to Prevent Teen and Unplanned Pregnancy. (2012). </a:t>
            </a:r>
            <a:r>
              <a:rPr lang="en-US" sz="1500" dirty="0" smtClean="0"/>
              <a:t>	Why </a:t>
            </a:r>
            <a:r>
              <a:rPr lang="en-US" sz="1500" dirty="0"/>
              <a:t>it matters. Retrieved from </a:t>
            </a:r>
            <a:r>
              <a:rPr lang="en-US" sz="1500" dirty="0" smtClean="0">
                <a:hlinkClick r:id="rId4"/>
              </a:rPr>
              <a:t>http</a:t>
            </a:r>
            <a:r>
              <a:rPr lang="en-US" sz="1500" dirty="0">
                <a:hlinkClick r:id="rId4"/>
              </a:rPr>
              <a:t>://</a:t>
            </a:r>
            <a:r>
              <a:rPr lang="en-US" sz="1500" dirty="0" smtClean="0">
                <a:hlinkClick r:id="rId4"/>
              </a:rPr>
              <a:t>www.thenationalcampaign.org/why</a:t>
            </a:r>
            <a:r>
              <a:rPr lang="en-US" sz="1500" dirty="0" smtClean="0">
                <a:hlinkClick r:id="rId4"/>
              </a:rPr>
              <a:t>-</a:t>
            </a:r>
            <a:r>
              <a:rPr lang="en-US" sz="1500" dirty="0" smtClean="0"/>
              <a:t>  	it</a:t>
            </a:r>
            <a:r>
              <a:rPr lang="en-US" sz="1500" dirty="0" smtClean="0"/>
              <a:t>-matters/default.aspx</a:t>
            </a:r>
            <a:endParaRPr lang="en-US" sz="1500" dirty="0"/>
          </a:p>
          <a:p>
            <a:pPr marL="393192" lvl="1" indent="0">
              <a:buNone/>
            </a:pPr>
            <a:r>
              <a:rPr lang="en-US" sz="1500" dirty="0" smtClean="0"/>
              <a:t>8. </a:t>
            </a:r>
            <a:r>
              <a:rPr lang="en-US" sz="1500" dirty="0" err="1" smtClean="0"/>
              <a:t>Weissberg</a:t>
            </a:r>
            <a:r>
              <a:rPr lang="en-US" sz="1500" dirty="0"/>
              <a:t>, R. P., </a:t>
            </a:r>
            <a:r>
              <a:rPr lang="en-US" sz="1500" dirty="0" err="1"/>
              <a:t>Kumpfer</a:t>
            </a:r>
            <a:r>
              <a:rPr lang="en-US" sz="1500" dirty="0"/>
              <a:t>, K. L., &amp; Seligman, M. P. (2003). Prevention that </a:t>
            </a:r>
            <a:r>
              <a:rPr lang="en-US" sz="1500" dirty="0" smtClean="0"/>
              <a:t>	works </a:t>
            </a:r>
            <a:r>
              <a:rPr lang="en-US" sz="1500" dirty="0"/>
              <a:t>for children and youth. </a:t>
            </a:r>
            <a:r>
              <a:rPr lang="en-US" sz="1500" i="1" dirty="0"/>
              <a:t>American Psychologist, 58</a:t>
            </a:r>
            <a:r>
              <a:rPr lang="en-US" sz="1500" dirty="0"/>
              <a:t>(6/7), </a:t>
            </a:r>
            <a:r>
              <a:rPr lang="en-US" sz="1500" dirty="0" smtClean="0"/>
              <a:t>425-	432</a:t>
            </a:r>
            <a:r>
              <a:rPr lang="en-US" sz="1500" dirty="0"/>
              <a:t>. </a:t>
            </a:r>
          </a:p>
          <a:p>
            <a:endParaRPr lang="en-US" dirty="0"/>
          </a:p>
        </p:txBody>
      </p:sp>
    </p:spTree>
    <p:extLst>
      <p:ext uri="{BB962C8B-B14F-4D97-AF65-F5344CB8AC3E}">
        <p14:creationId xmlns:p14="http://schemas.microsoft.com/office/powerpoint/2010/main" val="2192213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 1. National </a:t>
            </a:r>
            <a:r>
              <a:rPr lang="en-US" sz="2000" dirty="0" smtClean="0"/>
              <a:t>Statistics</a:t>
            </a:r>
          </a:p>
          <a:p>
            <a:pPr marL="109728" indent="0">
              <a:buNone/>
            </a:pPr>
            <a:endParaRPr lang="en-US" sz="2000" dirty="0"/>
          </a:p>
          <a:p>
            <a:r>
              <a:rPr lang="en-US" sz="2000" dirty="0"/>
              <a:t>2. Laws and Rights</a:t>
            </a:r>
          </a:p>
          <a:p>
            <a:pPr marL="109728" indent="0">
              <a:buNone/>
            </a:pPr>
            <a:r>
              <a:rPr lang="en-US" sz="2000" dirty="0"/>
              <a:t>    </a:t>
            </a:r>
            <a:r>
              <a:rPr lang="en-US" sz="2000" dirty="0" smtClean="0"/>
              <a:t>	 </a:t>
            </a:r>
            <a:r>
              <a:rPr lang="en-US" sz="2000" dirty="0"/>
              <a:t>a. Title IX</a:t>
            </a:r>
          </a:p>
          <a:p>
            <a:pPr marL="109728" indent="0">
              <a:buNone/>
            </a:pPr>
            <a:r>
              <a:rPr lang="en-US" sz="2000" dirty="0"/>
              <a:t>    </a:t>
            </a:r>
            <a:r>
              <a:rPr lang="en-US" sz="2000" dirty="0" smtClean="0"/>
              <a:t>	 </a:t>
            </a:r>
            <a:r>
              <a:rPr lang="en-US" sz="2000" dirty="0"/>
              <a:t>b. 504 </a:t>
            </a:r>
            <a:r>
              <a:rPr lang="en-US" sz="2000" dirty="0" smtClean="0"/>
              <a:t>Plans</a:t>
            </a:r>
            <a:endParaRPr lang="en-US" sz="2000" dirty="0"/>
          </a:p>
          <a:p>
            <a:r>
              <a:rPr lang="en-US" sz="2000" dirty="0"/>
              <a:t>3. School </a:t>
            </a:r>
            <a:r>
              <a:rPr lang="en-US" sz="2000" dirty="0" smtClean="0"/>
              <a:t>Supports</a:t>
            </a:r>
          </a:p>
          <a:p>
            <a:pPr marL="109728" indent="0">
              <a:buNone/>
            </a:pPr>
            <a:endParaRPr lang="en-US" sz="2000" dirty="0"/>
          </a:p>
          <a:p>
            <a:r>
              <a:rPr lang="en-US" sz="2000" dirty="0" smtClean="0"/>
              <a:t>4</a:t>
            </a:r>
            <a:r>
              <a:rPr lang="en-US" sz="2000" dirty="0"/>
              <a:t>. Related Mental Health </a:t>
            </a:r>
            <a:r>
              <a:rPr lang="en-US" sz="2000" dirty="0" smtClean="0"/>
              <a:t>Issues</a:t>
            </a:r>
          </a:p>
          <a:p>
            <a:pPr marL="109728" indent="0">
              <a:buNone/>
            </a:pPr>
            <a:endParaRPr lang="en-US" sz="2000" dirty="0"/>
          </a:p>
          <a:p>
            <a:r>
              <a:rPr lang="en-US" sz="2000" dirty="0"/>
              <a:t>5. Case </a:t>
            </a:r>
            <a:r>
              <a:rPr lang="en-US" sz="2000" dirty="0" smtClean="0"/>
              <a:t>Study</a:t>
            </a:r>
          </a:p>
          <a:p>
            <a:pPr marL="109728" indent="0">
              <a:buNone/>
            </a:pPr>
            <a:endParaRPr lang="en-US" sz="2000" dirty="0"/>
          </a:p>
          <a:p>
            <a:r>
              <a:rPr lang="en-US" sz="2000" dirty="0"/>
              <a:t>6. Take Action – An Idea to help you get started</a:t>
            </a:r>
          </a:p>
          <a:p>
            <a:endParaRPr lang="en-US" sz="2000" dirty="0" smtClean="0"/>
          </a:p>
          <a:p>
            <a:endParaRPr lang="en-US" sz="2000" dirty="0"/>
          </a:p>
          <a:p>
            <a:endParaRPr lang="en-US" sz="2000" dirty="0"/>
          </a:p>
        </p:txBody>
      </p:sp>
      <p:sp>
        <p:nvSpPr>
          <p:cNvPr id="3" name="Title 2"/>
          <p:cNvSpPr>
            <a:spLocks noGrp="1"/>
          </p:cNvSpPr>
          <p:nvPr>
            <p:ph type="title"/>
          </p:nvPr>
        </p:nvSpPr>
        <p:spPr/>
        <p:txBody>
          <a:bodyPr>
            <a:normAutofit fontScale="90000"/>
          </a:bodyPr>
          <a:lstStyle/>
          <a:p>
            <a:r>
              <a:rPr lang="en-US" dirty="0" smtClean="0">
                <a:solidFill>
                  <a:schemeClr val="accent2">
                    <a:lumMod val="75000"/>
                  </a:schemeClr>
                </a:solidFill>
                <a:latin typeface="Algerian" pitchFamily="82" charset="0"/>
              </a:rPr>
              <a:t>Outline: </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11C614DB-AB83-4AA7-A9BD-69F46CDF7A1D}" type="slidenum">
              <a:rPr lang="en-US" smtClean="0"/>
              <a:t>2</a:t>
            </a:fld>
            <a:endParaRPr lang="en-US"/>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316" y="152400"/>
            <a:ext cx="444984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4400628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According to the National Campaign to Prevent Teen and Unplanned Pregnancy Website(2012): </a:t>
            </a:r>
          </a:p>
          <a:p>
            <a:endParaRPr lang="en-US" dirty="0"/>
          </a:p>
          <a:p>
            <a:pPr lvl="1"/>
            <a:r>
              <a:rPr lang="en-US" dirty="0"/>
              <a:t>Over the past two decades, the U.S. teen pregnancy rate has declined</a:t>
            </a:r>
          </a:p>
          <a:p>
            <a:pPr lvl="1"/>
            <a:endParaRPr lang="en-US" dirty="0"/>
          </a:p>
          <a:p>
            <a:pPr lvl="1"/>
            <a:r>
              <a:rPr lang="en-US" dirty="0"/>
              <a:t>Pregnant teens withdrawing from school</a:t>
            </a:r>
            <a:br>
              <a:rPr lang="en-US" dirty="0"/>
            </a:br>
            <a:endParaRPr lang="en-US" dirty="0"/>
          </a:p>
          <a:p>
            <a:pPr lvl="2"/>
            <a:r>
              <a:rPr lang="en-US" dirty="0"/>
              <a:t>most teen moms will never graduate</a:t>
            </a:r>
          </a:p>
          <a:p>
            <a:pPr lvl="1"/>
            <a:endParaRPr lang="en-US" dirty="0"/>
          </a:p>
          <a:p>
            <a:endParaRPr lang="en-US" dirty="0"/>
          </a:p>
        </p:txBody>
      </p:sp>
      <p:sp>
        <p:nvSpPr>
          <p:cNvPr id="3" name="Footer Placeholder 2"/>
          <p:cNvSpPr>
            <a:spLocks noGrp="1"/>
          </p:cNvSpPr>
          <p:nvPr>
            <p:ph type="ftr" sz="quarter" idx="11"/>
          </p:nvPr>
        </p:nvSpPr>
        <p:spPr/>
        <p:txBody>
          <a:bodyPr/>
          <a:lstStyle/>
          <a:p>
            <a:r>
              <a:rPr lang="en-US" smtClean="0"/>
              <a:t>Copyright 2012 E.R. Lynch</a:t>
            </a:r>
            <a:endParaRPr lang="en-US"/>
          </a:p>
        </p:txBody>
      </p:sp>
      <p:sp>
        <p:nvSpPr>
          <p:cNvPr id="4" name="Slide Number Placeholder 3"/>
          <p:cNvSpPr>
            <a:spLocks noGrp="1"/>
          </p:cNvSpPr>
          <p:nvPr>
            <p:ph type="sldNum" sz="quarter" idx="12"/>
          </p:nvPr>
        </p:nvSpPr>
        <p:spPr/>
        <p:txBody>
          <a:bodyPr/>
          <a:lstStyle/>
          <a:p>
            <a:fld id="{11C614DB-AB83-4AA7-A9BD-69F46CDF7A1D}" type="slidenum">
              <a:rPr lang="en-US" smtClean="0"/>
              <a:t>3</a:t>
            </a:fld>
            <a:endParaRPr lang="en-US"/>
          </a:p>
        </p:txBody>
      </p:sp>
      <p:sp>
        <p:nvSpPr>
          <p:cNvPr id="5" name="Title 4"/>
          <p:cNvSpPr>
            <a:spLocks noGrp="1"/>
          </p:cNvSpPr>
          <p:nvPr>
            <p:ph type="title"/>
          </p:nvPr>
        </p:nvSpPr>
        <p:spPr/>
        <p:txBody>
          <a:bodyPr/>
          <a:lstStyle/>
          <a:p>
            <a:r>
              <a:rPr lang="en-US" dirty="0" smtClean="0"/>
              <a:t>National Statistics: </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3240185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9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0037"/>
            <a:ext cx="8229600" cy="4525963"/>
          </a:xfrm>
        </p:spPr>
        <p:txBody>
          <a:bodyPr/>
          <a:lstStyle/>
          <a:p>
            <a:pPr marL="365760" lvl="1" indent="-256032">
              <a:spcBef>
                <a:spcPts val="400"/>
              </a:spcBef>
              <a:buSzPct val="68000"/>
              <a:buFont typeface="Wingdings 3"/>
              <a:buChar char=""/>
            </a:pPr>
            <a:endParaRPr lang="en-US" dirty="0" smtClean="0"/>
          </a:p>
          <a:p>
            <a:pPr marL="365760" lvl="1" indent="-256032">
              <a:spcBef>
                <a:spcPts val="400"/>
              </a:spcBef>
              <a:buSzPct val="68000"/>
              <a:buFont typeface="Wingdings 3"/>
              <a:buChar char=""/>
            </a:pPr>
            <a:r>
              <a:rPr lang="en-US" dirty="0" smtClean="0"/>
              <a:t>Mental </a:t>
            </a:r>
            <a:r>
              <a:rPr lang="en-US" dirty="0"/>
              <a:t>health issues show higher percentages in mothers who have unplanned pregnancies compared to planned:  51% (unplanned) 34%(planned)  </a:t>
            </a:r>
          </a:p>
          <a:p>
            <a:endParaRPr lang="en-US" dirty="0"/>
          </a:p>
        </p:txBody>
      </p:sp>
      <p:sp>
        <p:nvSpPr>
          <p:cNvPr id="3" name="Footer Placeholder 2"/>
          <p:cNvSpPr>
            <a:spLocks noGrp="1"/>
          </p:cNvSpPr>
          <p:nvPr>
            <p:ph type="ftr" sz="quarter" idx="11"/>
          </p:nvPr>
        </p:nvSpPr>
        <p:spPr/>
        <p:txBody>
          <a:bodyPr/>
          <a:lstStyle/>
          <a:p>
            <a:r>
              <a:rPr lang="en-US" smtClean="0"/>
              <a:t>Copyright 2012 E.R. Lynch</a:t>
            </a:r>
            <a:endParaRPr lang="en-US"/>
          </a:p>
        </p:txBody>
      </p:sp>
      <p:sp>
        <p:nvSpPr>
          <p:cNvPr id="4" name="Slide Number Placeholder 3"/>
          <p:cNvSpPr>
            <a:spLocks noGrp="1"/>
          </p:cNvSpPr>
          <p:nvPr>
            <p:ph type="sldNum" sz="quarter" idx="12"/>
          </p:nvPr>
        </p:nvSpPr>
        <p:spPr/>
        <p:txBody>
          <a:bodyPr/>
          <a:lstStyle/>
          <a:p>
            <a:fld id="{11C614DB-AB83-4AA7-A9BD-69F46CDF7A1D}" type="slidenum">
              <a:rPr lang="en-US" smtClean="0"/>
              <a:t>4</a:t>
            </a:fld>
            <a:endParaRPr lang="en-US"/>
          </a:p>
        </p:txBody>
      </p:sp>
      <p:sp>
        <p:nvSpPr>
          <p:cNvPr id="5" name="Title 4"/>
          <p:cNvSpPr>
            <a:spLocks noGrp="1"/>
          </p:cNvSpPr>
          <p:nvPr>
            <p:ph type="title"/>
          </p:nvPr>
        </p:nvSpPr>
        <p:spPr/>
        <p:txBody>
          <a:bodyPr/>
          <a:lstStyle/>
          <a:p>
            <a:r>
              <a:rPr lang="en-US" dirty="0" smtClean="0"/>
              <a:t>Mental Health</a:t>
            </a:r>
            <a:endParaRPr lang="en-US" dirty="0"/>
          </a:p>
        </p:txBody>
      </p:sp>
      <p:pic>
        <p:nvPicPr>
          <p:cNvPr id="1026" name="Picture 2" descr="C:\Users\bep0033\AppData\Local\Microsoft\Windows\Temporary Internet Files\Content.IE5\412WBSIN\MC90029493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3581400"/>
            <a:ext cx="1810512" cy="1810512"/>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5039727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4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Title IX</a:t>
            </a:r>
          </a:p>
          <a:p>
            <a:endParaRPr lang="en-US" dirty="0"/>
          </a:p>
          <a:p>
            <a:endParaRPr lang="en-US" dirty="0" smtClean="0"/>
          </a:p>
          <a:p>
            <a:r>
              <a:rPr lang="en-US" dirty="0" smtClean="0"/>
              <a:t>504 Plans</a:t>
            </a:r>
            <a:endParaRPr lang="en-US" dirty="0"/>
          </a:p>
        </p:txBody>
      </p:sp>
      <p:sp>
        <p:nvSpPr>
          <p:cNvPr id="3" name="Footer Placeholder 2"/>
          <p:cNvSpPr>
            <a:spLocks noGrp="1"/>
          </p:cNvSpPr>
          <p:nvPr>
            <p:ph type="ftr" sz="quarter" idx="11"/>
          </p:nvPr>
        </p:nvSpPr>
        <p:spPr/>
        <p:txBody>
          <a:bodyPr/>
          <a:lstStyle/>
          <a:p>
            <a:r>
              <a:rPr lang="en-US" smtClean="0"/>
              <a:t>Copyright 2012 E.R. Lynch</a:t>
            </a:r>
            <a:endParaRPr lang="en-US"/>
          </a:p>
        </p:txBody>
      </p:sp>
      <p:sp>
        <p:nvSpPr>
          <p:cNvPr id="4" name="Slide Number Placeholder 3"/>
          <p:cNvSpPr>
            <a:spLocks noGrp="1"/>
          </p:cNvSpPr>
          <p:nvPr>
            <p:ph type="sldNum" sz="quarter" idx="12"/>
          </p:nvPr>
        </p:nvSpPr>
        <p:spPr/>
        <p:txBody>
          <a:bodyPr/>
          <a:lstStyle/>
          <a:p>
            <a:fld id="{11C614DB-AB83-4AA7-A9BD-69F46CDF7A1D}" type="slidenum">
              <a:rPr lang="en-US" smtClean="0"/>
              <a:t>5</a:t>
            </a:fld>
            <a:endParaRPr lang="en-US"/>
          </a:p>
        </p:txBody>
      </p:sp>
      <p:sp>
        <p:nvSpPr>
          <p:cNvPr id="5" name="Title 4"/>
          <p:cNvSpPr>
            <a:spLocks noGrp="1"/>
          </p:cNvSpPr>
          <p:nvPr>
            <p:ph type="title"/>
          </p:nvPr>
        </p:nvSpPr>
        <p:spPr/>
        <p:txBody>
          <a:bodyPr/>
          <a:lstStyle/>
          <a:p>
            <a:r>
              <a:rPr lang="en-US" dirty="0" smtClean="0"/>
              <a:t>Laws and Teen Pregnancy</a:t>
            </a:r>
            <a:endParaRPr lang="en-US" dirty="0"/>
          </a:p>
        </p:txBody>
      </p:sp>
      <p:pic>
        <p:nvPicPr>
          <p:cNvPr id="2050" name="Picture 2" descr="C:\Program Files (x86)\Microsoft Office\MEDIA\CAGCAT10\j029912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1524000"/>
            <a:ext cx="2243023" cy="3680573"/>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6717509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7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77962"/>
          </a:xfrm>
        </p:spPr>
        <p:txBody>
          <a:bodyPr>
            <a:normAutofit fontScale="90000"/>
          </a:bodyPr>
          <a:lstStyle/>
          <a:p>
            <a:r>
              <a:rPr lang="en-US" dirty="0" smtClean="0"/>
              <a:t>Laws :Title IX/Sex Discrimination</a:t>
            </a:r>
            <a:br>
              <a:rPr lang="en-US" dirty="0" smtClean="0"/>
            </a:b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C614DB-AB83-4AA7-A9BD-69F46CDF7A1D}" type="slidenum">
              <a:rPr lang="en-US" smtClean="0"/>
              <a:t>6</a:t>
            </a:fld>
            <a:endParaRPr lang="en-US"/>
          </a:p>
        </p:txBody>
      </p:sp>
      <p:sp>
        <p:nvSpPr>
          <p:cNvPr id="6" name="Content Placeholder 5"/>
          <p:cNvSpPr>
            <a:spLocks noGrp="1"/>
          </p:cNvSpPr>
          <p:nvPr>
            <p:ph idx="1"/>
          </p:nvPr>
        </p:nvSpPr>
        <p:spPr/>
        <p:txBody>
          <a:bodyPr>
            <a:normAutofit/>
          </a:bodyPr>
          <a:lstStyle/>
          <a:p>
            <a:r>
              <a:rPr lang="en-US" sz="2000" dirty="0" smtClean="0"/>
              <a:t>1975: equal opportunities/access of education </a:t>
            </a:r>
          </a:p>
          <a:p>
            <a:endParaRPr lang="en-US" sz="2000" dirty="0"/>
          </a:p>
          <a:p>
            <a:r>
              <a:rPr lang="en-US" sz="2000" dirty="0" smtClean="0"/>
              <a:t>“Title IX states A recipient of federal funding shall not discriminate against any student, or exclude any student from its education program or activity, including any class or extracurricular activity, on the basis of such student’s pregnancy, childbirth, false pregnancy, termination of pregnancy, or recovery therefrom, unless the student requests voluntarily to participate in a separate portion of the program” [4]. </a:t>
            </a:r>
          </a:p>
          <a:p>
            <a:endParaRPr lang="en-US" sz="2000" dirty="0"/>
          </a:p>
          <a:p>
            <a:r>
              <a:rPr lang="en-US" sz="2000" dirty="0" smtClean="0"/>
              <a:t>Student’s choice – School’s responsibility </a:t>
            </a:r>
            <a:endParaRPr lang="en-US" sz="2000" dirty="0"/>
          </a:p>
        </p:txBody>
      </p:sp>
      <p:pic>
        <p:nvPicPr>
          <p:cNvPr id="2053" name="Picture 5" descr="C:\Users\bep0033\AppData\Local\Microsoft\Windows\Temporary Internet Files\Content.IE5\412WBSIN\MC90044139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2672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9191619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34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 </a:t>
            </a:r>
            <a:r>
              <a:rPr lang="en-US" dirty="0" smtClean="0"/>
              <a:t>As a result of an evaluation –</a:t>
            </a:r>
          </a:p>
          <a:p>
            <a:pPr marL="109728" indent="0">
              <a:buNone/>
            </a:pPr>
            <a:endParaRPr lang="en-US" dirty="0" smtClean="0"/>
          </a:p>
          <a:p>
            <a:pPr lvl="2"/>
            <a:r>
              <a:rPr lang="en-US" sz="2200" dirty="0" smtClean="0"/>
              <a:t>Physical or Mental Impairment</a:t>
            </a:r>
          </a:p>
          <a:p>
            <a:pPr marL="630936" lvl="2" indent="0">
              <a:buNone/>
            </a:pPr>
            <a:endParaRPr lang="en-US" sz="2200" dirty="0" smtClean="0"/>
          </a:p>
          <a:p>
            <a:pPr lvl="3"/>
            <a:r>
              <a:rPr lang="en-US" sz="2000" dirty="0" smtClean="0"/>
              <a:t>Limits one or more major life activities</a:t>
            </a:r>
          </a:p>
          <a:p>
            <a:pPr lvl="3"/>
            <a:endParaRPr lang="en-US" sz="2000" dirty="0"/>
          </a:p>
          <a:p>
            <a:r>
              <a:rPr lang="en-US" dirty="0" smtClean="0"/>
              <a:t>What about a teen that’s Pregnant?</a:t>
            </a:r>
          </a:p>
          <a:p>
            <a:endParaRPr lang="en-US" dirty="0" smtClean="0"/>
          </a:p>
          <a:p>
            <a:pPr marL="630936" lvl="2" indent="0">
              <a:buNone/>
            </a:pPr>
            <a:r>
              <a:rPr lang="en-US" dirty="0" smtClean="0"/>
              <a:t>	Determined by the school district</a:t>
            </a:r>
          </a:p>
          <a:p>
            <a:pPr marL="630936" lvl="2" indent="0">
              <a:buNone/>
            </a:pPr>
            <a:endParaRPr lang="en-US" dirty="0" smtClean="0"/>
          </a:p>
          <a:p>
            <a:pPr marL="630936" lvl="2" indent="0">
              <a:buNone/>
            </a:pPr>
            <a:r>
              <a:rPr lang="en-US" dirty="0"/>
              <a:t>	</a:t>
            </a:r>
            <a:r>
              <a:rPr lang="en-US" dirty="0" smtClean="0"/>
              <a:t>	Pregnant–related complications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C614DB-AB83-4AA7-A9BD-69F46CDF7A1D}" type="slidenum">
              <a:rPr lang="en-US" smtClean="0"/>
              <a:t>7</a:t>
            </a:fld>
            <a:endParaRPr lang="en-US"/>
          </a:p>
        </p:txBody>
      </p:sp>
      <p:sp>
        <p:nvSpPr>
          <p:cNvPr id="5" name="Title 4"/>
          <p:cNvSpPr>
            <a:spLocks noGrp="1"/>
          </p:cNvSpPr>
          <p:nvPr>
            <p:ph type="title"/>
          </p:nvPr>
        </p:nvSpPr>
        <p:spPr/>
        <p:txBody>
          <a:bodyPr/>
          <a:lstStyle/>
          <a:p>
            <a:r>
              <a:rPr lang="en-US" dirty="0" smtClean="0"/>
              <a:t>504 Plans: </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0252415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0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5"/>
              </a:rPr>
              <a:t>http://</a:t>
            </a:r>
            <a:r>
              <a:rPr lang="en-US" dirty="0" smtClean="0">
                <a:hlinkClick r:id="rId5"/>
              </a:rPr>
              <a:t>www.portal.state.pa.us/portal/server.pt/community/purdon's_statutes/7503/pregnant_and_parenting_students/507338</a:t>
            </a:r>
            <a:endParaRPr lang="en-US" dirty="0" smtClean="0"/>
          </a:p>
          <a:p>
            <a:r>
              <a:rPr lang="en-US" dirty="0" smtClean="0"/>
              <a:t>Information on Attendance</a:t>
            </a:r>
          </a:p>
          <a:p>
            <a:pPr lvl="1"/>
            <a:r>
              <a:rPr lang="en-US" dirty="0" smtClean="0"/>
              <a:t>Exceptions</a:t>
            </a:r>
          </a:p>
          <a:p>
            <a:pPr lvl="1"/>
            <a:r>
              <a:rPr lang="en-US" dirty="0" smtClean="0"/>
              <a:t>Excuses</a:t>
            </a:r>
          </a:p>
          <a:p>
            <a:pPr lvl="1"/>
            <a:r>
              <a:rPr lang="en-US" dirty="0" smtClean="0"/>
              <a:t>Homebound Instruction </a:t>
            </a:r>
          </a:p>
          <a:p>
            <a:pPr lvl="1"/>
            <a:endParaRPr lang="en-US" dirty="0"/>
          </a:p>
          <a:p>
            <a:pPr marL="393192" lvl="1" indent="0">
              <a:buNone/>
            </a:pPr>
            <a:r>
              <a:rPr lang="en-US" dirty="0" smtClean="0"/>
              <a:t>Suggested Guidelines for Pregnant &amp; Parenting Teens[2]</a:t>
            </a:r>
          </a:p>
        </p:txBody>
      </p:sp>
      <p:sp>
        <p:nvSpPr>
          <p:cNvPr id="3" name="Footer Placeholder 2"/>
          <p:cNvSpPr>
            <a:spLocks noGrp="1"/>
          </p:cNvSpPr>
          <p:nvPr>
            <p:ph type="ftr" sz="quarter" idx="11"/>
          </p:nvPr>
        </p:nvSpPr>
        <p:spPr/>
        <p:txBody>
          <a:bodyPr/>
          <a:lstStyle/>
          <a:p>
            <a:r>
              <a:rPr lang="en-US" smtClean="0"/>
              <a:t>Copyright 2012 E.R. Lynch</a:t>
            </a:r>
            <a:endParaRPr lang="en-US"/>
          </a:p>
        </p:txBody>
      </p:sp>
      <p:sp>
        <p:nvSpPr>
          <p:cNvPr id="4" name="Slide Number Placeholder 3"/>
          <p:cNvSpPr>
            <a:spLocks noGrp="1"/>
          </p:cNvSpPr>
          <p:nvPr>
            <p:ph type="sldNum" sz="quarter" idx="12"/>
          </p:nvPr>
        </p:nvSpPr>
        <p:spPr/>
        <p:txBody>
          <a:bodyPr/>
          <a:lstStyle/>
          <a:p>
            <a:fld id="{11C614DB-AB83-4AA7-A9BD-69F46CDF7A1D}" type="slidenum">
              <a:rPr lang="en-US" smtClean="0"/>
              <a:t>8</a:t>
            </a:fld>
            <a:endParaRPr lang="en-US"/>
          </a:p>
        </p:txBody>
      </p:sp>
      <p:sp>
        <p:nvSpPr>
          <p:cNvPr id="5" name="Title 4"/>
          <p:cNvSpPr>
            <a:spLocks noGrp="1"/>
          </p:cNvSpPr>
          <p:nvPr>
            <p:ph type="title"/>
          </p:nvPr>
        </p:nvSpPr>
        <p:spPr/>
        <p:txBody>
          <a:bodyPr/>
          <a:lstStyle/>
          <a:p>
            <a:r>
              <a:rPr lang="en-US" dirty="0" smtClean="0"/>
              <a:t>Basic Education Circular</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7264243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7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Student’s choice = school responsibility</a:t>
            </a:r>
          </a:p>
          <a:p>
            <a:endParaRPr lang="en-US" dirty="0" smtClean="0"/>
          </a:p>
          <a:p>
            <a:endParaRPr lang="en-US" dirty="0"/>
          </a:p>
          <a:p>
            <a:pPr lvl="1"/>
            <a:r>
              <a:rPr lang="en-US" sz="2800" dirty="0" smtClean="0"/>
              <a:t>Provide  Accommodations</a:t>
            </a:r>
          </a:p>
          <a:p>
            <a:pPr marL="393192" lvl="1" indent="0">
              <a:buNone/>
            </a:pPr>
            <a:r>
              <a:rPr lang="en-US" dirty="0" smtClean="0"/>
              <a:t>	</a:t>
            </a:r>
          </a:p>
          <a:p>
            <a:pPr lvl="2"/>
            <a:endParaRPr lang="en-US" dirty="0"/>
          </a:p>
          <a:p>
            <a:pPr lvl="3"/>
            <a:r>
              <a:rPr lang="en-US" dirty="0" smtClean="0"/>
              <a:t>Appropriate and necessary accommodations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C614DB-AB83-4AA7-A9BD-69F46CDF7A1D}" type="slidenum">
              <a:rPr lang="en-US" smtClean="0"/>
              <a:t>9</a:t>
            </a:fld>
            <a:endParaRPr lang="en-US"/>
          </a:p>
        </p:txBody>
      </p:sp>
      <p:sp>
        <p:nvSpPr>
          <p:cNvPr id="5" name="Title 4"/>
          <p:cNvSpPr>
            <a:spLocks noGrp="1"/>
          </p:cNvSpPr>
          <p:nvPr>
            <p:ph type="title"/>
          </p:nvPr>
        </p:nvSpPr>
        <p:spPr/>
        <p:txBody>
          <a:bodyPr/>
          <a:lstStyle/>
          <a:p>
            <a:r>
              <a:rPr lang="en-US" dirty="0" smtClean="0"/>
              <a:t>School Supports: </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4286183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8820</TotalTime>
  <Words>2740</Words>
  <Application>Microsoft Macintosh PowerPoint</Application>
  <PresentationFormat>On-screen Show (4:3)</PresentationFormat>
  <Paragraphs>186</Paragraphs>
  <Slides>16</Slides>
  <Notes>16</Notes>
  <HiddenSlides>0</HiddenSlides>
  <MMClips>15</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Pregnant and Parenting Teens</vt:lpstr>
      <vt:lpstr>Outline:  </vt:lpstr>
      <vt:lpstr>National Statistics: </vt:lpstr>
      <vt:lpstr>Mental Health</vt:lpstr>
      <vt:lpstr>Laws and Teen Pregnancy</vt:lpstr>
      <vt:lpstr>Laws :Title IX/Sex Discrimination </vt:lpstr>
      <vt:lpstr>504 Plans: </vt:lpstr>
      <vt:lpstr>Basic Education Circular</vt:lpstr>
      <vt:lpstr>School Supports: </vt:lpstr>
      <vt:lpstr>Prevention &amp; Support</vt:lpstr>
      <vt:lpstr>Case Study : Student without School Supports </vt:lpstr>
      <vt:lpstr> Case Study: Student with Supports </vt:lpstr>
      <vt:lpstr>Comparison Result</vt:lpstr>
      <vt:lpstr>FAQs:</vt:lpstr>
      <vt:lpstr>How YOU can Help:</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Don’t Know Can Hurt You…</dc:title>
  <dc:creator>bep0033</dc:creator>
  <cp:lastModifiedBy>Sielke Caparelli</cp:lastModifiedBy>
  <cp:revision>101</cp:revision>
  <dcterms:created xsi:type="dcterms:W3CDTF">2012-01-27T14:45:35Z</dcterms:created>
  <dcterms:modified xsi:type="dcterms:W3CDTF">2012-04-24T16:11:44Z</dcterms:modified>
</cp:coreProperties>
</file>